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58" r:id="rId10"/>
    <p:sldId id="271" r:id="rId11"/>
    <p:sldId id="273" r:id="rId12"/>
    <p:sldId id="260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59" r:id="rId21"/>
    <p:sldId id="291" r:id="rId22"/>
    <p:sldId id="292" r:id="rId23"/>
    <p:sldId id="293" r:id="rId24"/>
    <p:sldId id="294" r:id="rId25"/>
    <p:sldId id="295" r:id="rId26"/>
    <p:sldId id="296" r:id="rId27"/>
    <p:sldId id="261" r:id="rId28"/>
    <p:sldId id="262" r:id="rId29"/>
    <p:sldId id="297" r:id="rId30"/>
    <p:sldId id="298" r:id="rId31"/>
    <p:sldId id="299" r:id="rId32"/>
    <p:sldId id="267" r:id="rId33"/>
    <p:sldId id="313" r:id="rId34"/>
    <p:sldId id="314" r:id="rId35"/>
    <p:sldId id="315" r:id="rId36"/>
    <p:sldId id="316" r:id="rId37"/>
    <p:sldId id="266" r:id="rId38"/>
    <p:sldId id="300" r:id="rId39"/>
    <p:sldId id="301" r:id="rId40"/>
    <p:sldId id="302" r:id="rId41"/>
    <p:sldId id="303" r:id="rId42"/>
    <p:sldId id="265" r:id="rId43"/>
    <p:sldId id="304" r:id="rId44"/>
    <p:sldId id="305" r:id="rId45"/>
    <p:sldId id="306" r:id="rId46"/>
    <p:sldId id="307" r:id="rId47"/>
    <p:sldId id="308" r:id="rId48"/>
    <p:sldId id="276" r:id="rId49"/>
    <p:sldId id="270" r:id="rId50"/>
    <p:sldId id="310" r:id="rId51"/>
    <p:sldId id="311" r:id="rId52"/>
    <p:sldId id="312" r:id="rId53"/>
    <p:sldId id="317" r:id="rId54"/>
    <p:sldId id="318" r:id="rId55"/>
    <p:sldId id="319" r:id="rId56"/>
    <p:sldId id="268" r:id="rId57"/>
    <p:sldId id="309" r:id="rId58"/>
    <p:sldId id="320" r:id="rId59"/>
    <p:sldId id="321" r:id="rId60"/>
    <p:sldId id="322" r:id="rId61"/>
    <p:sldId id="323" r:id="rId62"/>
    <p:sldId id="263" r:id="rId63"/>
    <p:sldId id="324" r:id="rId64"/>
    <p:sldId id="325" r:id="rId65"/>
    <p:sldId id="326" r:id="rId66"/>
    <p:sldId id="327" r:id="rId67"/>
    <p:sldId id="328" r:id="rId68"/>
    <p:sldId id="269" r:id="rId69"/>
    <p:sldId id="329" r:id="rId70"/>
    <p:sldId id="330" r:id="rId71"/>
    <p:sldId id="332" r:id="rId72"/>
    <p:sldId id="333" r:id="rId73"/>
    <p:sldId id="331" r:id="rId74"/>
  </p:sldIdLst>
  <p:sldSz cx="9144000" cy="5143500" type="screen16x9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A7D"/>
    <a:srgbClr val="07336A"/>
    <a:srgbClr val="FF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2" d="100"/>
          <a:sy n="212" d="100"/>
        </p:scale>
        <p:origin x="-14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09C6B-AA9B-5E45-8829-0498027E8912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29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B22D-ADD8-9242-A67E-E4105F52C7A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982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D3D31-16B3-E647-BCFD-1BF1B9F4935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349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6377-3934-7C4D-BBBD-28FF6AD5999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719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F9238-8D57-624B-B853-F9C79292927C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175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BE617-7D2F-524D-AD4C-D7EB5249ECC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13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577E6-E365-464B-8AB9-BF36CA3C733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821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2DD4-C004-0A4A-A9A0-7C39DEF0CC9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545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36242-9E92-E947-9960-173521628C8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913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3F5CA-5202-0E4B-91F0-6F8F5B366E4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908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5682E-DB1D-D34E-A478-A3A88256248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64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66787F15-84EA-8843-A411-14ED446DB015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067694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Pronombres recíproco, reflexivo, posesivo y relativo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748" y="209550"/>
            <a:ext cx="7390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 I : Lección </a:t>
            </a: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9</a:t>
            </a: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3397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2" name="Group 60"/>
          <p:cNvGraphicFramePr>
            <a:graphicFrameLocks noGrp="1"/>
          </p:cNvGraphicFramePr>
          <p:nvPr/>
        </p:nvGraphicFramePr>
        <p:xfrm>
          <a:off x="250828" y="1329929"/>
          <a:ext cx="8640763" cy="2354648"/>
        </p:xfrm>
        <a:graphic>
          <a:graphicData uri="http://schemas.openxmlformats.org/drawingml/2006/table">
            <a:tbl>
              <a:tblPr/>
              <a:tblGrid>
                <a:gridCol w="647700"/>
                <a:gridCol w="1368425"/>
                <a:gridCol w="1439863"/>
                <a:gridCol w="1223962"/>
                <a:gridCol w="1296988"/>
                <a:gridCol w="1368425"/>
                <a:gridCol w="1295400"/>
              </a:tblGrid>
              <a:tr h="34293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Masc.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Fem.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Traduc.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Masc.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Fem.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Traduc.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Gen.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seaut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seaut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h/j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 ti mismo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 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w/n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 ustedes mismos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Dat.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seaut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|/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seaut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/|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a/para ti mismo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 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pt-BR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a/para ustedes mismos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Acus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seaut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o,n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seaut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h,n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 mismo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ou/j  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a,j</a:t>
                      </a:r>
                      <a:endParaRPr kumimoji="0" lang="pt-BR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ustedes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mismos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179391" y="195262"/>
            <a:ext cx="87852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PE" sz="2800" dirty="0">
                <a:cs typeface="+mn-cs"/>
              </a:rPr>
              <a:t>El pronombre reflexivo de la 2ª persona </a:t>
            </a:r>
            <a:endParaRPr lang="es-PE" sz="1400" dirty="0"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r>
              <a:rPr lang="es-PE" sz="2800" dirty="0">
                <a:cs typeface="+mn-cs"/>
              </a:rPr>
              <a:t>(</a:t>
            </a:r>
            <a:r>
              <a:rPr lang="es-PE" sz="3200" dirty="0">
                <a:latin typeface="Bwgrkn"/>
                <a:cs typeface="Bwgrkn"/>
              </a:rPr>
              <a:t>seautou/( h/j</a:t>
            </a:r>
            <a:r>
              <a:rPr lang="es-PE" sz="2800" dirty="0">
                <a:cs typeface="+mn-cs"/>
              </a:rPr>
              <a:t>: </a:t>
            </a:r>
            <a:r>
              <a:rPr lang="es-PE" sz="2800" i="1" dirty="0">
                <a:cs typeface="+mn-cs"/>
              </a:rPr>
              <a:t>de ti mismo</a:t>
            </a:r>
            <a:r>
              <a:rPr lang="es-PE" sz="2800" dirty="0">
                <a:cs typeface="+mn-cs"/>
              </a:rPr>
              <a:t>):</a:t>
            </a:r>
            <a:r>
              <a:rPr lang="en-US" dirty="0">
                <a:cs typeface="+mn-cs"/>
              </a:rPr>
              <a:t> </a:t>
            </a:r>
            <a:endParaRPr lang="es-PE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1" name="Text Box 51"/>
          <p:cNvSpPr txBox="1">
            <a:spLocks noChangeArrowheads="1"/>
          </p:cNvSpPr>
          <p:nvPr/>
        </p:nvSpPr>
        <p:spPr bwMode="auto">
          <a:xfrm>
            <a:off x="179391" y="195262"/>
            <a:ext cx="8785225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PE" sz="2800" dirty="0">
                <a:cs typeface="+mn-cs"/>
              </a:rPr>
              <a:t>El pronombre reflexivo de la 3ª persona </a:t>
            </a:r>
            <a:endParaRPr lang="es-PE" sz="1400" dirty="0"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r>
              <a:rPr lang="es-PE" sz="2800" dirty="0">
                <a:cs typeface="+mn-cs"/>
              </a:rPr>
              <a:t>(</a:t>
            </a:r>
            <a:r>
              <a:rPr lang="es-PE" sz="3200" dirty="0">
                <a:latin typeface="Bwgrkn"/>
                <a:cs typeface="Bwgrkn"/>
              </a:rPr>
              <a:t>e`autou/( h/j( ou</a:t>
            </a:r>
            <a:r>
              <a:rPr lang="es-PE" sz="3200" dirty="0">
                <a:latin typeface="Bwgrkl" charset="0"/>
                <a:cs typeface="+mn-cs"/>
              </a:rPr>
              <a:t>/</a:t>
            </a:r>
            <a:r>
              <a:rPr lang="es-PE" sz="2800" dirty="0">
                <a:cs typeface="+mn-cs"/>
              </a:rPr>
              <a:t>: </a:t>
            </a:r>
            <a:r>
              <a:rPr lang="es-PE" sz="2800" i="1" dirty="0">
                <a:cs typeface="+mn-cs"/>
              </a:rPr>
              <a:t>de si mismo</a:t>
            </a:r>
            <a:r>
              <a:rPr lang="es-PE" sz="2800" dirty="0">
                <a:cs typeface="+mn-cs"/>
              </a:rPr>
              <a:t>):</a:t>
            </a:r>
            <a:r>
              <a:rPr lang="en-US" dirty="0">
                <a:cs typeface="+mn-cs"/>
              </a:rPr>
              <a:t> </a:t>
            </a:r>
            <a:endParaRPr lang="es-PE" dirty="0">
              <a:cs typeface="+mn-cs"/>
            </a:endParaRPr>
          </a:p>
        </p:txBody>
      </p:sp>
      <p:graphicFrame>
        <p:nvGraphicFramePr>
          <p:cNvPr id="20830" name="Group 350"/>
          <p:cNvGraphicFramePr>
            <a:graphicFrameLocks noGrp="1"/>
          </p:cNvGraphicFramePr>
          <p:nvPr/>
        </p:nvGraphicFramePr>
        <p:xfrm>
          <a:off x="107950" y="1383508"/>
          <a:ext cx="8928100" cy="3118009"/>
        </p:xfrm>
        <a:graphic>
          <a:graphicData uri="http://schemas.openxmlformats.org/drawingml/2006/table">
            <a:tbl>
              <a:tblPr/>
              <a:tblGrid>
                <a:gridCol w="1079500"/>
                <a:gridCol w="1079500"/>
                <a:gridCol w="1079500"/>
                <a:gridCol w="1008063"/>
                <a:gridCol w="1223962"/>
                <a:gridCol w="1152525"/>
                <a:gridCol w="1152525"/>
                <a:gridCol w="1152525"/>
              </a:tblGrid>
              <a:tr h="37861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Masc.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Fem.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Neut.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Traduc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Masc.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Fem.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Neut.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Traduc</a:t>
                      </a:r>
                      <a:endParaRPr kumimoji="0" lang="es-PE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h/j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ou/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de si mismo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w/n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w/n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 ellos/ellas mismos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2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|/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/|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w|/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a/para si mismo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oi/j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pt-BR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a/para ellos/ellas mismos</a:t>
                      </a:r>
                      <a:endParaRPr kumimoji="0" lang="es-PE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o,n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h,n</a:t>
                      </a:r>
                      <a:endParaRPr kumimoji="0" lang="pt-BR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si mismo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ou/j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a,j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ellos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/</a:t>
                      </a: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ellas</a:t>
                      </a: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mismos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"/>
                                        <p:tgtEl>
                                          <p:spTgt spid="2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80520" y="141686"/>
            <a:ext cx="36718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dirty="0" err="1">
                <a:latin typeface="Bwgrkn"/>
                <a:cs typeface="Bwgrkn"/>
              </a:rPr>
              <a:t>ouv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doxavzeij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b="1" u="sng" dirty="0" err="1" smtClean="0">
                <a:latin typeface="Bwgrkn"/>
                <a:cs typeface="Bwgrkn"/>
              </a:rPr>
              <a:t>seauto</a:t>
            </a:r>
            <a:r>
              <a:rPr lang="pt-BR" sz="3200" b="1" u="sng" dirty="0" err="1">
                <a:latin typeface="Bwgrkn"/>
                <a:cs typeface="Bwgrkn"/>
              </a:rPr>
              <a:t>,n</a:t>
            </a:r>
            <a:endParaRPr lang="es-PE" sz="3200" b="1" u="sng" dirty="0">
              <a:latin typeface="Bwgrkn"/>
              <a:cs typeface="Bwgrk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80520" y="141686"/>
            <a:ext cx="36718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dirty="0" err="1">
                <a:latin typeface="Bwgrkn"/>
                <a:cs typeface="Bwgrkn"/>
              </a:rPr>
              <a:t>ouv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doxavzeij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b="1" u="sng" dirty="0" err="1" smtClean="0">
                <a:latin typeface="Bwgrkn"/>
                <a:cs typeface="Bwgrkn"/>
              </a:rPr>
              <a:t>seauto</a:t>
            </a:r>
            <a:r>
              <a:rPr lang="pt-BR" sz="3200" b="1" u="sng" dirty="0" err="1">
                <a:latin typeface="Bwgrkn"/>
                <a:cs typeface="Bwgrkn"/>
              </a:rPr>
              <a:t>,n</a:t>
            </a:r>
            <a:endParaRPr lang="es-PE" sz="3200" b="1" u="sng" dirty="0">
              <a:latin typeface="Bwgrkn"/>
              <a:cs typeface="Bwgrkn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20158" y="680378"/>
            <a:ext cx="4392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cs typeface="+mn-cs"/>
              </a:rPr>
              <a:t>No te glorificas </a:t>
            </a:r>
            <a:r>
              <a:rPr lang="pt-BR" sz="2800" u="sng" dirty="0">
                <a:cs typeface="+mn-cs"/>
              </a:rPr>
              <a:t>a ti </a:t>
            </a:r>
            <a:r>
              <a:rPr lang="pt-BR" sz="2800" u="sng" dirty="0" err="1">
                <a:cs typeface="+mn-cs"/>
              </a:rPr>
              <a:t>mismo</a:t>
            </a:r>
            <a:r>
              <a:rPr lang="pt-BR" sz="2800" dirty="0">
                <a:cs typeface="+mn-cs"/>
              </a:rPr>
              <a:t>.</a:t>
            </a:r>
            <a:endParaRPr lang="es-P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77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80520" y="141686"/>
            <a:ext cx="36718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dirty="0" err="1">
                <a:latin typeface="Bwgrkn"/>
                <a:cs typeface="Bwgrkn"/>
              </a:rPr>
              <a:t>ouv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doxavzeij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b="1" u="sng" dirty="0" err="1" smtClean="0">
                <a:latin typeface="Bwgrkn"/>
                <a:cs typeface="Bwgrkn"/>
              </a:rPr>
              <a:t>seauto</a:t>
            </a:r>
            <a:r>
              <a:rPr lang="pt-BR" sz="3200" b="1" u="sng" dirty="0" err="1">
                <a:latin typeface="Bwgrkn"/>
                <a:cs typeface="Bwgrkn"/>
              </a:rPr>
              <a:t>,n</a:t>
            </a:r>
            <a:endParaRPr lang="es-PE" sz="3200" b="1" u="sng" dirty="0">
              <a:latin typeface="Bwgrkn"/>
              <a:cs typeface="Bwgrkn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20158" y="680378"/>
            <a:ext cx="4392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cs typeface="+mn-cs"/>
              </a:rPr>
              <a:t>No te glorificas </a:t>
            </a:r>
            <a:r>
              <a:rPr lang="pt-BR" sz="2800" u="sng" dirty="0">
                <a:cs typeface="+mn-cs"/>
              </a:rPr>
              <a:t>a ti </a:t>
            </a:r>
            <a:r>
              <a:rPr lang="pt-BR" sz="2800" u="sng" dirty="0" err="1">
                <a:cs typeface="+mn-cs"/>
              </a:rPr>
              <a:t>mismo</a:t>
            </a:r>
            <a:r>
              <a:rPr lang="pt-BR" sz="2800" dirty="0">
                <a:cs typeface="+mn-cs"/>
              </a:rPr>
              <a:t>.</a:t>
            </a:r>
            <a:endParaRPr lang="es-PE" dirty="0">
              <a:cs typeface="+mn-c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20158" y="1312020"/>
            <a:ext cx="439261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ouv le,gw peri. </a:t>
            </a:r>
            <a:r>
              <a:rPr lang="es-PE" sz="3200" b="1" u="sng">
                <a:latin typeface="Bwgrkn"/>
                <a:cs typeface="Bwgrkn"/>
              </a:rPr>
              <a:t>evmautou/</a:t>
            </a:r>
          </a:p>
        </p:txBody>
      </p:sp>
    </p:spTree>
    <p:extLst>
      <p:ext uri="{BB962C8B-B14F-4D97-AF65-F5344CB8AC3E}">
        <p14:creationId xmlns:p14="http://schemas.microsoft.com/office/powerpoint/2010/main" val="252686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80520" y="141686"/>
            <a:ext cx="36718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dirty="0" err="1">
                <a:latin typeface="Bwgrkn"/>
                <a:cs typeface="Bwgrkn"/>
              </a:rPr>
              <a:t>ouv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doxavzeij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b="1" u="sng" dirty="0" err="1" smtClean="0">
                <a:latin typeface="Bwgrkn"/>
                <a:cs typeface="Bwgrkn"/>
              </a:rPr>
              <a:t>seauto</a:t>
            </a:r>
            <a:r>
              <a:rPr lang="pt-BR" sz="3200" b="1" u="sng" dirty="0" err="1">
                <a:latin typeface="Bwgrkn"/>
                <a:cs typeface="Bwgrkn"/>
              </a:rPr>
              <a:t>,n</a:t>
            </a:r>
            <a:endParaRPr lang="es-PE" sz="3200" b="1" u="sng" dirty="0">
              <a:latin typeface="Bwgrkn"/>
              <a:cs typeface="Bwgrkn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20158" y="680378"/>
            <a:ext cx="4392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cs typeface="+mn-cs"/>
              </a:rPr>
              <a:t>No te glorificas </a:t>
            </a:r>
            <a:r>
              <a:rPr lang="pt-BR" sz="2800" u="sng" dirty="0">
                <a:cs typeface="+mn-cs"/>
              </a:rPr>
              <a:t>a ti </a:t>
            </a:r>
            <a:r>
              <a:rPr lang="pt-BR" sz="2800" u="sng" dirty="0" err="1">
                <a:cs typeface="+mn-cs"/>
              </a:rPr>
              <a:t>mismo</a:t>
            </a:r>
            <a:r>
              <a:rPr lang="pt-BR" sz="2800" dirty="0">
                <a:cs typeface="+mn-cs"/>
              </a:rPr>
              <a:t>.</a:t>
            </a:r>
            <a:endParaRPr lang="es-PE" dirty="0">
              <a:cs typeface="+mn-c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20158" y="1312020"/>
            <a:ext cx="439261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ouv le,gw peri. </a:t>
            </a:r>
            <a:r>
              <a:rPr lang="es-PE" sz="3200" b="1" u="sng">
                <a:latin typeface="Bwgrkn"/>
                <a:cs typeface="Bwgrkn"/>
              </a:rPr>
              <a:t>evmautou/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27996" y="1832506"/>
            <a:ext cx="5976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dirty="0">
                <a:cs typeface="+mn-cs"/>
              </a:rPr>
              <a:t>No hablo acerca de </a:t>
            </a:r>
            <a:r>
              <a:rPr lang="es-PE" sz="2800" u="sng" dirty="0">
                <a:cs typeface="+mn-cs"/>
              </a:rPr>
              <a:t>mí mismo</a:t>
            </a:r>
            <a:r>
              <a:rPr lang="es-PE" sz="2800" dirty="0"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53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80520" y="141686"/>
            <a:ext cx="36718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dirty="0" err="1">
                <a:latin typeface="Bwgrkn"/>
                <a:cs typeface="Bwgrkn"/>
              </a:rPr>
              <a:t>ouv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doxavzeij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b="1" u="sng" dirty="0" err="1" smtClean="0">
                <a:latin typeface="Bwgrkn"/>
                <a:cs typeface="Bwgrkn"/>
              </a:rPr>
              <a:t>seauto</a:t>
            </a:r>
            <a:r>
              <a:rPr lang="pt-BR" sz="3200" b="1" u="sng" dirty="0" err="1">
                <a:latin typeface="Bwgrkn"/>
                <a:cs typeface="Bwgrkn"/>
              </a:rPr>
              <a:t>,n</a:t>
            </a:r>
            <a:endParaRPr lang="es-PE" sz="3200" b="1" u="sng" dirty="0">
              <a:latin typeface="Bwgrkn"/>
              <a:cs typeface="Bwgrkn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20158" y="680378"/>
            <a:ext cx="4392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cs typeface="+mn-cs"/>
              </a:rPr>
              <a:t>No te glorificas </a:t>
            </a:r>
            <a:r>
              <a:rPr lang="pt-BR" sz="2800" u="sng" dirty="0">
                <a:cs typeface="+mn-cs"/>
              </a:rPr>
              <a:t>a ti </a:t>
            </a:r>
            <a:r>
              <a:rPr lang="pt-BR" sz="2800" u="sng" dirty="0" err="1">
                <a:cs typeface="+mn-cs"/>
              </a:rPr>
              <a:t>mismo</a:t>
            </a:r>
            <a:r>
              <a:rPr lang="pt-BR" sz="2800" dirty="0">
                <a:cs typeface="+mn-cs"/>
              </a:rPr>
              <a:t>.</a:t>
            </a:r>
            <a:endParaRPr lang="es-PE" dirty="0">
              <a:cs typeface="+mn-c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20158" y="1312020"/>
            <a:ext cx="439261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ouv le,gw peri. </a:t>
            </a:r>
            <a:r>
              <a:rPr lang="es-PE" sz="3200" b="1" u="sng">
                <a:latin typeface="Bwgrkn"/>
                <a:cs typeface="Bwgrkn"/>
              </a:rPr>
              <a:t>evmautou/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27996" y="1832506"/>
            <a:ext cx="5976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dirty="0">
                <a:cs typeface="+mn-cs"/>
              </a:rPr>
              <a:t>No hablo acerca de </a:t>
            </a:r>
            <a:r>
              <a:rPr lang="es-PE" sz="2800" u="sng" dirty="0">
                <a:cs typeface="+mn-cs"/>
              </a:rPr>
              <a:t>mí mismo</a:t>
            </a:r>
            <a:r>
              <a:rPr lang="es-PE" sz="2800" dirty="0">
                <a:cs typeface="+mn-cs"/>
              </a:rPr>
              <a:t>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196308" y="2517503"/>
            <a:ext cx="504031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ouvk e;cousi zwh.n evn </a:t>
            </a:r>
            <a:r>
              <a:rPr lang="es-PE" sz="3200" b="1" u="sng">
                <a:latin typeface="Bwgrkn"/>
                <a:cs typeface="Bwgrkn"/>
              </a:rPr>
              <a:t>e`autoi/j</a:t>
            </a:r>
          </a:p>
        </p:txBody>
      </p:sp>
    </p:spTree>
    <p:extLst>
      <p:ext uri="{BB962C8B-B14F-4D97-AF65-F5344CB8AC3E}">
        <p14:creationId xmlns:p14="http://schemas.microsoft.com/office/powerpoint/2010/main" val="310964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80520" y="141686"/>
            <a:ext cx="36718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dirty="0" err="1">
                <a:latin typeface="Bwgrkn"/>
                <a:cs typeface="Bwgrkn"/>
              </a:rPr>
              <a:t>ouv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doxavzeij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b="1" u="sng" dirty="0" err="1" smtClean="0">
                <a:latin typeface="Bwgrkn"/>
                <a:cs typeface="Bwgrkn"/>
              </a:rPr>
              <a:t>seauto</a:t>
            </a:r>
            <a:r>
              <a:rPr lang="pt-BR" sz="3200" b="1" u="sng" dirty="0" err="1">
                <a:latin typeface="Bwgrkn"/>
                <a:cs typeface="Bwgrkn"/>
              </a:rPr>
              <a:t>,n</a:t>
            </a:r>
            <a:endParaRPr lang="es-PE" sz="3200" b="1" u="sng" dirty="0">
              <a:latin typeface="Bwgrkn"/>
              <a:cs typeface="Bwgrkn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20158" y="680378"/>
            <a:ext cx="4392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cs typeface="+mn-cs"/>
              </a:rPr>
              <a:t>No te glorificas </a:t>
            </a:r>
            <a:r>
              <a:rPr lang="pt-BR" sz="2800" u="sng" dirty="0">
                <a:cs typeface="+mn-cs"/>
              </a:rPr>
              <a:t>a ti </a:t>
            </a:r>
            <a:r>
              <a:rPr lang="pt-BR" sz="2800" u="sng" dirty="0" err="1">
                <a:cs typeface="+mn-cs"/>
              </a:rPr>
              <a:t>mismo</a:t>
            </a:r>
            <a:r>
              <a:rPr lang="pt-BR" sz="2800" dirty="0">
                <a:cs typeface="+mn-cs"/>
              </a:rPr>
              <a:t>.</a:t>
            </a:r>
            <a:endParaRPr lang="es-PE" dirty="0">
              <a:cs typeface="+mn-c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20158" y="1312020"/>
            <a:ext cx="439261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ouv le,gw peri. </a:t>
            </a:r>
            <a:r>
              <a:rPr lang="es-PE" sz="3200" b="1" u="sng">
                <a:latin typeface="Bwgrkn"/>
                <a:cs typeface="Bwgrkn"/>
              </a:rPr>
              <a:t>evmautou/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27996" y="1832506"/>
            <a:ext cx="5976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dirty="0">
                <a:cs typeface="+mn-cs"/>
              </a:rPr>
              <a:t>No hablo acerca de </a:t>
            </a:r>
            <a:r>
              <a:rPr lang="es-PE" sz="2800" u="sng" dirty="0">
                <a:cs typeface="+mn-cs"/>
              </a:rPr>
              <a:t>mí mismo</a:t>
            </a:r>
            <a:r>
              <a:rPr lang="es-PE" sz="2800" dirty="0">
                <a:cs typeface="+mn-cs"/>
              </a:rPr>
              <a:t>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196308" y="2517503"/>
            <a:ext cx="504031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ouvk e;cousi zwh.n evn </a:t>
            </a:r>
            <a:r>
              <a:rPr lang="es-PE" sz="3200" b="1" u="sng">
                <a:latin typeface="Bwgrkn"/>
                <a:cs typeface="Bwgrkn"/>
              </a:rPr>
              <a:t>e`autoi/j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051845" y="3056642"/>
            <a:ext cx="5329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dirty="0">
                <a:cs typeface="+mn-cs"/>
              </a:rPr>
              <a:t>No tienen vida en </a:t>
            </a:r>
            <a:r>
              <a:rPr lang="es-PE" sz="2800" u="sng" dirty="0">
                <a:cs typeface="+mn-cs"/>
              </a:rPr>
              <a:t>ellos mismos</a:t>
            </a:r>
            <a:r>
              <a:rPr lang="es-PE" sz="2800" dirty="0"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41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80520" y="141686"/>
            <a:ext cx="36718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dirty="0" err="1">
                <a:latin typeface="Bwgrkn"/>
                <a:cs typeface="Bwgrkn"/>
              </a:rPr>
              <a:t>ouv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doxavzeij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b="1" u="sng" dirty="0" err="1" smtClean="0">
                <a:latin typeface="Bwgrkn"/>
                <a:cs typeface="Bwgrkn"/>
              </a:rPr>
              <a:t>seauto</a:t>
            </a:r>
            <a:r>
              <a:rPr lang="pt-BR" sz="3200" b="1" u="sng" dirty="0" err="1">
                <a:latin typeface="Bwgrkn"/>
                <a:cs typeface="Bwgrkn"/>
              </a:rPr>
              <a:t>,n</a:t>
            </a:r>
            <a:endParaRPr lang="es-PE" sz="3200" b="1" u="sng" dirty="0">
              <a:latin typeface="Bwgrkn"/>
              <a:cs typeface="Bwgrkn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20158" y="680378"/>
            <a:ext cx="4392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cs typeface="+mn-cs"/>
              </a:rPr>
              <a:t>No te glorificas </a:t>
            </a:r>
            <a:r>
              <a:rPr lang="pt-BR" sz="2800" u="sng" dirty="0">
                <a:cs typeface="+mn-cs"/>
              </a:rPr>
              <a:t>a ti </a:t>
            </a:r>
            <a:r>
              <a:rPr lang="pt-BR" sz="2800" u="sng" dirty="0" err="1">
                <a:cs typeface="+mn-cs"/>
              </a:rPr>
              <a:t>mismo</a:t>
            </a:r>
            <a:r>
              <a:rPr lang="pt-BR" sz="2800" dirty="0">
                <a:cs typeface="+mn-cs"/>
              </a:rPr>
              <a:t>.</a:t>
            </a:r>
            <a:endParaRPr lang="es-PE" dirty="0">
              <a:cs typeface="+mn-c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20158" y="1312020"/>
            <a:ext cx="439261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ouv le,gw peri. </a:t>
            </a:r>
            <a:r>
              <a:rPr lang="es-PE" sz="3200" b="1" u="sng">
                <a:latin typeface="Bwgrkn"/>
                <a:cs typeface="Bwgrkn"/>
              </a:rPr>
              <a:t>evmautou/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27996" y="1832506"/>
            <a:ext cx="5976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dirty="0">
                <a:cs typeface="+mn-cs"/>
              </a:rPr>
              <a:t>No hablo acerca de </a:t>
            </a:r>
            <a:r>
              <a:rPr lang="es-PE" sz="2800" u="sng" dirty="0">
                <a:cs typeface="+mn-cs"/>
              </a:rPr>
              <a:t>mí mismo</a:t>
            </a:r>
            <a:r>
              <a:rPr lang="es-PE" sz="2800" dirty="0">
                <a:cs typeface="+mn-cs"/>
              </a:rPr>
              <a:t>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196308" y="2517503"/>
            <a:ext cx="504031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ouvk e;cousi zwh.n evn </a:t>
            </a:r>
            <a:r>
              <a:rPr lang="es-PE" sz="3200" b="1" u="sng">
                <a:latin typeface="Bwgrkn"/>
                <a:cs typeface="Bwgrkn"/>
              </a:rPr>
              <a:t>e`autoi/j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051845" y="3056642"/>
            <a:ext cx="5329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dirty="0">
                <a:cs typeface="+mn-cs"/>
              </a:rPr>
              <a:t>No tienen vida en </a:t>
            </a:r>
            <a:r>
              <a:rPr lang="es-PE" sz="2800" u="sng" dirty="0">
                <a:cs typeface="+mn-cs"/>
              </a:rPr>
              <a:t>ellos mismos</a:t>
            </a:r>
            <a:r>
              <a:rPr lang="es-PE" sz="2800" dirty="0">
                <a:cs typeface="+mn-cs"/>
              </a:rPr>
              <a:t>.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339977" y="3777754"/>
            <a:ext cx="47529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dirty="0" err="1">
                <a:latin typeface="Bwgrkn"/>
                <a:cs typeface="Bwgrkn"/>
              </a:rPr>
              <a:t>Su</a:t>
            </a:r>
            <a:r>
              <a:rPr lang="pt-BR" sz="3200" dirty="0">
                <a:latin typeface="Bwgrkn"/>
                <a:cs typeface="Bwgrkn"/>
              </a:rPr>
              <a:t>. </a:t>
            </a:r>
            <a:r>
              <a:rPr lang="pt-BR" sz="3200" dirty="0" err="1">
                <a:latin typeface="Bwgrkn"/>
                <a:cs typeface="Bwgrkn"/>
              </a:rPr>
              <a:t>peri</a:t>
            </a:r>
            <a:r>
              <a:rPr lang="pt-BR" sz="3200" dirty="0">
                <a:latin typeface="Bwgrkn"/>
                <a:cs typeface="Bwgrkn"/>
              </a:rPr>
              <a:t>. </a:t>
            </a:r>
            <a:r>
              <a:rPr lang="pt-BR" sz="3200" b="1" u="sng" dirty="0" err="1">
                <a:latin typeface="Bwgrkn"/>
                <a:cs typeface="Bwgrkn"/>
              </a:rPr>
              <a:t>seautou</a:t>
            </a:r>
            <a:r>
              <a:rPr lang="pt-BR" sz="3200" b="1" dirty="0">
                <a:latin typeface="Bwgrkn"/>
                <a:cs typeface="Bwgrkn"/>
              </a:rPr>
              <a:t>/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marturei</a:t>
            </a:r>
            <a:r>
              <a:rPr lang="pt-BR" sz="3200" dirty="0">
                <a:latin typeface="Bwgrkn"/>
                <a:cs typeface="Bwgrkn"/>
              </a:rPr>
              <a:t>/</a:t>
            </a:r>
            <a:r>
              <a:rPr lang="pt-BR" sz="3200" dirty="0" err="1">
                <a:latin typeface="Bwgrkn"/>
                <a:cs typeface="Bwgrkn"/>
              </a:rPr>
              <a:t>j</a:t>
            </a:r>
            <a:r>
              <a:rPr lang="pt-BR" sz="3200" dirty="0">
                <a:latin typeface="Bwgrkn"/>
                <a:cs typeface="Bwgrkn"/>
              </a:rPr>
              <a:t>\</a:t>
            </a:r>
            <a:endParaRPr lang="es-PE" sz="3200" dirty="0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197663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80520" y="141686"/>
            <a:ext cx="36718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dirty="0" err="1">
                <a:latin typeface="Bwgrkn"/>
                <a:cs typeface="Bwgrkn"/>
              </a:rPr>
              <a:t>ouv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doxavzeij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b="1" u="sng" dirty="0" err="1" smtClean="0">
                <a:latin typeface="Bwgrkn"/>
                <a:cs typeface="Bwgrkn"/>
              </a:rPr>
              <a:t>seauto</a:t>
            </a:r>
            <a:r>
              <a:rPr lang="pt-BR" sz="3200" b="1" u="sng" dirty="0" err="1">
                <a:latin typeface="Bwgrkn"/>
                <a:cs typeface="Bwgrkn"/>
              </a:rPr>
              <a:t>,n</a:t>
            </a:r>
            <a:endParaRPr lang="es-PE" sz="3200" b="1" u="sng" dirty="0">
              <a:latin typeface="Bwgrkn"/>
              <a:cs typeface="Bwgrkn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20158" y="680378"/>
            <a:ext cx="4392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cs typeface="+mn-cs"/>
              </a:rPr>
              <a:t>No te glorificas </a:t>
            </a:r>
            <a:r>
              <a:rPr lang="pt-BR" sz="2800" u="sng" dirty="0">
                <a:cs typeface="+mn-cs"/>
              </a:rPr>
              <a:t>a ti </a:t>
            </a:r>
            <a:r>
              <a:rPr lang="pt-BR" sz="2800" u="sng" dirty="0" err="1">
                <a:cs typeface="+mn-cs"/>
              </a:rPr>
              <a:t>mismo</a:t>
            </a:r>
            <a:r>
              <a:rPr lang="pt-BR" sz="2800" dirty="0">
                <a:cs typeface="+mn-cs"/>
              </a:rPr>
              <a:t>.</a:t>
            </a:r>
            <a:endParaRPr lang="es-PE" dirty="0">
              <a:cs typeface="+mn-c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20158" y="1312020"/>
            <a:ext cx="439261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ouv le,gw peri. </a:t>
            </a:r>
            <a:r>
              <a:rPr lang="es-PE" sz="3200" b="1" u="sng">
                <a:latin typeface="Bwgrkn"/>
                <a:cs typeface="Bwgrkn"/>
              </a:rPr>
              <a:t>evmautou/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27996" y="1832506"/>
            <a:ext cx="5976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dirty="0">
                <a:cs typeface="+mn-cs"/>
              </a:rPr>
              <a:t>No hablo acerca de </a:t>
            </a:r>
            <a:r>
              <a:rPr lang="es-PE" sz="2800" u="sng" dirty="0">
                <a:cs typeface="+mn-cs"/>
              </a:rPr>
              <a:t>mí mismo</a:t>
            </a:r>
            <a:r>
              <a:rPr lang="es-PE" sz="2800" dirty="0">
                <a:cs typeface="+mn-cs"/>
              </a:rPr>
              <a:t>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196308" y="2517503"/>
            <a:ext cx="504031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ouvk e;cousi zwh.n evn </a:t>
            </a:r>
            <a:r>
              <a:rPr lang="es-PE" sz="3200" b="1" u="sng">
                <a:latin typeface="Bwgrkn"/>
                <a:cs typeface="Bwgrkn"/>
              </a:rPr>
              <a:t>e`autoi/j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051845" y="3056642"/>
            <a:ext cx="5329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dirty="0">
                <a:cs typeface="+mn-cs"/>
              </a:rPr>
              <a:t>No tienen vida en </a:t>
            </a:r>
            <a:r>
              <a:rPr lang="es-PE" sz="2800" u="sng" dirty="0">
                <a:cs typeface="+mn-cs"/>
              </a:rPr>
              <a:t>ellos mismos</a:t>
            </a:r>
            <a:r>
              <a:rPr lang="es-PE" sz="2800" dirty="0">
                <a:cs typeface="+mn-cs"/>
              </a:rPr>
              <a:t>.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339977" y="3777754"/>
            <a:ext cx="47529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dirty="0" err="1">
                <a:latin typeface="Bwgrkn"/>
                <a:cs typeface="Bwgrkn"/>
              </a:rPr>
              <a:t>Su</a:t>
            </a:r>
            <a:r>
              <a:rPr lang="pt-BR" sz="3200" dirty="0">
                <a:latin typeface="Bwgrkn"/>
                <a:cs typeface="Bwgrkn"/>
              </a:rPr>
              <a:t>. </a:t>
            </a:r>
            <a:r>
              <a:rPr lang="pt-BR" sz="3200" dirty="0" err="1">
                <a:latin typeface="Bwgrkn"/>
                <a:cs typeface="Bwgrkn"/>
              </a:rPr>
              <a:t>peri</a:t>
            </a:r>
            <a:r>
              <a:rPr lang="pt-BR" sz="3200" dirty="0">
                <a:latin typeface="Bwgrkn"/>
                <a:cs typeface="Bwgrkn"/>
              </a:rPr>
              <a:t>. </a:t>
            </a:r>
            <a:r>
              <a:rPr lang="pt-BR" sz="3200" b="1" u="sng" dirty="0" err="1">
                <a:latin typeface="Bwgrkn"/>
                <a:cs typeface="Bwgrkn"/>
              </a:rPr>
              <a:t>seautou</a:t>
            </a:r>
            <a:r>
              <a:rPr lang="pt-BR" sz="3200" b="1" dirty="0">
                <a:latin typeface="Bwgrkn"/>
                <a:cs typeface="Bwgrkn"/>
              </a:rPr>
              <a:t>/</a:t>
            </a:r>
            <a:r>
              <a:rPr lang="pt-BR" sz="3200" dirty="0">
                <a:latin typeface="Bwgrkn"/>
                <a:cs typeface="Bwgrkn"/>
              </a:rPr>
              <a:t> </a:t>
            </a:r>
            <a:r>
              <a:rPr lang="pt-BR" sz="3200" dirty="0" err="1">
                <a:latin typeface="Bwgrkn"/>
                <a:cs typeface="Bwgrkn"/>
              </a:rPr>
              <a:t>marturei</a:t>
            </a:r>
            <a:r>
              <a:rPr lang="pt-BR" sz="3200" dirty="0">
                <a:latin typeface="Bwgrkn"/>
                <a:cs typeface="Bwgrkn"/>
              </a:rPr>
              <a:t>/</a:t>
            </a:r>
            <a:r>
              <a:rPr lang="pt-BR" sz="3200" dirty="0" err="1">
                <a:latin typeface="Bwgrkn"/>
                <a:cs typeface="Bwgrkn"/>
              </a:rPr>
              <a:t>j</a:t>
            </a:r>
            <a:r>
              <a:rPr lang="pt-BR" sz="3200" dirty="0">
                <a:latin typeface="Bwgrkn"/>
                <a:cs typeface="Bwgrkn"/>
              </a:rPr>
              <a:t>\</a:t>
            </a:r>
            <a:endParaRPr lang="es-PE" sz="3200" dirty="0">
              <a:latin typeface="Bwgrkn"/>
              <a:cs typeface="Bwgrkn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943895" y="4352786"/>
            <a:ext cx="5545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dirty="0">
                <a:cs typeface="+mn-cs"/>
              </a:rPr>
              <a:t>tú testificas acerca de </a:t>
            </a:r>
            <a:r>
              <a:rPr lang="es-MX" sz="2800" u="sng" dirty="0">
                <a:cs typeface="+mn-cs"/>
              </a:rPr>
              <a:t>ti mismo</a:t>
            </a:r>
            <a:r>
              <a:rPr lang="es-MX" sz="2800" dirty="0">
                <a:cs typeface="+mn-cs"/>
              </a:rPr>
              <a:t>.</a:t>
            </a:r>
            <a:endParaRPr lang="es-PE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15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8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232093"/>
              </p:ext>
            </p:extLst>
          </p:nvPr>
        </p:nvGraphicFramePr>
        <p:xfrm>
          <a:off x="179391" y="573881"/>
          <a:ext cx="8785225" cy="1712111"/>
        </p:xfrm>
        <a:graphic>
          <a:graphicData uri="http://schemas.openxmlformats.org/drawingml/2006/table">
            <a:tbl>
              <a:tblPr/>
              <a:tblGrid>
                <a:gridCol w="1223962"/>
                <a:gridCol w="1728788"/>
                <a:gridCol w="1727200"/>
                <a:gridCol w="1728787"/>
                <a:gridCol w="2376488"/>
              </a:tblGrid>
              <a:tr h="388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Masc.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Fem.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Neut.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Gen.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de unos a otros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Dat.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a/para unos a otros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Acus.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unos a otros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29" name="Text Box 157"/>
          <p:cNvSpPr txBox="1">
            <a:spLocks noChangeArrowheads="1"/>
          </p:cNvSpPr>
          <p:nvPr/>
        </p:nvSpPr>
        <p:spPr bwMode="auto">
          <a:xfrm>
            <a:off x="323850" y="-20538"/>
            <a:ext cx="84963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pronombre reciprico </a:t>
            </a:r>
            <a:r>
              <a:rPr lang="es-MX" sz="3200" dirty="0">
                <a:latin typeface="Bwgrkn"/>
                <a:cs typeface="Bwgrkn"/>
              </a:rPr>
              <a:t>avllh,lwn</a:t>
            </a:r>
            <a:r>
              <a:rPr lang="es-MX" sz="2800" dirty="0">
                <a:cs typeface="+mn-cs"/>
              </a:rPr>
              <a:t>, </a:t>
            </a:r>
            <a:r>
              <a:rPr lang="es-MX" sz="2800" i="1" dirty="0">
                <a:cs typeface="+mn-cs"/>
              </a:rPr>
              <a:t>de unos a otros</a:t>
            </a:r>
            <a:r>
              <a:rPr lang="es-MX" sz="2800" dirty="0" smtClean="0">
                <a:cs typeface="+mn-cs"/>
              </a:rPr>
              <a:t>.</a:t>
            </a:r>
            <a:endParaRPr lang="es-MX" sz="2800" dirty="0">
              <a:latin typeface="Bwgrk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10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5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075206"/>
              </p:ext>
            </p:extLst>
          </p:nvPr>
        </p:nvGraphicFramePr>
        <p:xfrm>
          <a:off x="179391" y="789385"/>
          <a:ext cx="8785225" cy="1531561"/>
        </p:xfrm>
        <a:graphic>
          <a:graphicData uri="http://schemas.openxmlformats.org/drawingml/2006/table">
            <a:tbl>
              <a:tblPr/>
              <a:tblGrid>
                <a:gridCol w="504825"/>
                <a:gridCol w="2160587"/>
                <a:gridCol w="1368425"/>
                <a:gridCol w="2591020"/>
                <a:gridCol w="2160368"/>
              </a:tblGrid>
              <a:tr h="38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MX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MX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1ª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evmo,j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Äh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Äo,n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mi, mío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h`me,teroj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Äa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/(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Äon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nuestro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2ª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so,j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Äo,n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tu, tuyo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u`me,teroj(Äa/( Äon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 ustedes, </a:t>
                      </a:r>
                      <a:r>
                        <a:rPr kumimoji="0" lang="es-MX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suyo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36" name="Text Box 116"/>
          <p:cNvSpPr txBox="1">
            <a:spLocks noChangeArrowheads="1"/>
          </p:cNvSpPr>
          <p:nvPr/>
        </p:nvSpPr>
        <p:spPr bwMode="auto">
          <a:xfrm>
            <a:off x="539750" y="250032"/>
            <a:ext cx="8064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>
                <a:cs typeface="+mn-cs"/>
              </a:rPr>
              <a:t>Los adjetivos posesivos</a:t>
            </a:r>
            <a:r>
              <a:rPr lang="en-US">
                <a:cs typeface="+mn-cs"/>
              </a:rPr>
              <a:t> </a:t>
            </a:r>
            <a:endParaRPr lang="es-PE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5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92875"/>
              </p:ext>
            </p:extLst>
          </p:nvPr>
        </p:nvGraphicFramePr>
        <p:xfrm>
          <a:off x="179391" y="789385"/>
          <a:ext cx="8785225" cy="1531561"/>
        </p:xfrm>
        <a:graphic>
          <a:graphicData uri="http://schemas.openxmlformats.org/drawingml/2006/table">
            <a:tbl>
              <a:tblPr/>
              <a:tblGrid>
                <a:gridCol w="504825"/>
                <a:gridCol w="2160587"/>
                <a:gridCol w="1368425"/>
                <a:gridCol w="2591020"/>
                <a:gridCol w="2160368"/>
              </a:tblGrid>
              <a:tr h="38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MX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MX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1ª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evmo,j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Äh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Äo,n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mi, mío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h`me,teroj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Äa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/(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Äon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nuestro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2ª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so,j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Äo,n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tu, tuyo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u`me,teroj(Äa/( Äon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 ustedes, </a:t>
                      </a:r>
                      <a:r>
                        <a:rPr kumimoji="0" lang="es-MX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suyo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36" name="Text Box 116"/>
          <p:cNvSpPr txBox="1">
            <a:spLocks noChangeArrowheads="1"/>
          </p:cNvSpPr>
          <p:nvPr/>
        </p:nvSpPr>
        <p:spPr bwMode="auto">
          <a:xfrm>
            <a:off x="539750" y="250032"/>
            <a:ext cx="8064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>
                <a:cs typeface="+mn-cs"/>
              </a:rPr>
              <a:t>Los adjetivos posesivos</a:t>
            </a:r>
            <a:r>
              <a:rPr lang="en-US">
                <a:cs typeface="+mn-cs"/>
              </a:rPr>
              <a:t> </a:t>
            </a:r>
            <a:endParaRPr lang="es-PE">
              <a:cs typeface="+mn-cs"/>
            </a:endParaRPr>
          </a:p>
        </p:txBody>
      </p:sp>
      <p:sp>
        <p:nvSpPr>
          <p:cNvPr id="5237" name="Text Box 117"/>
          <p:cNvSpPr txBox="1">
            <a:spLocks noChangeArrowheads="1"/>
          </p:cNvSpPr>
          <p:nvPr/>
        </p:nvSpPr>
        <p:spPr bwMode="auto">
          <a:xfrm>
            <a:off x="395288" y="2571750"/>
            <a:ext cx="31686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o` </a:t>
            </a:r>
            <a:r>
              <a:rPr lang="es-PE" sz="3200" b="1" u="sng">
                <a:latin typeface="Bwgrkn"/>
                <a:cs typeface="Bwgrkn"/>
              </a:rPr>
              <a:t>evmo.j</a:t>
            </a:r>
            <a:r>
              <a:rPr lang="es-PE" sz="3200">
                <a:latin typeface="Bwgrkn"/>
                <a:cs typeface="Bwgrkn"/>
              </a:rPr>
              <a:t> lo,goj</a:t>
            </a:r>
            <a:endParaRPr lang="es-PE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154315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5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437789"/>
              </p:ext>
            </p:extLst>
          </p:nvPr>
        </p:nvGraphicFramePr>
        <p:xfrm>
          <a:off x="179391" y="789385"/>
          <a:ext cx="8785225" cy="1531561"/>
        </p:xfrm>
        <a:graphic>
          <a:graphicData uri="http://schemas.openxmlformats.org/drawingml/2006/table">
            <a:tbl>
              <a:tblPr/>
              <a:tblGrid>
                <a:gridCol w="504825"/>
                <a:gridCol w="2160587"/>
                <a:gridCol w="1368425"/>
                <a:gridCol w="2591020"/>
                <a:gridCol w="2160368"/>
              </a:tblGrid>
              <a:tr h="38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MX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MX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1ª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evmo,j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Äh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Äo,n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mi, mío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h`me,teroj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Äa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/(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Äon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nuestro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2ª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so,j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Äo,n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tu, tuyo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u`me,teroj(Äa/( Äon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 ustedes, </a:t>
                      </a:r>
                      <a:r>
                        <a:rPr kumimoji="0" lang="es-MX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suyo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36" name="Text Box 116"/>
          <p:cNvSpPr txBox="1">
            <a:spLocks noChangeArrowheads="1"/>
          </p:cNvSpPr>
          <p:nvPr/>
        </p:nvSpPr>
        <p:spPr bwMode="auto">
          <a:xfrm>
            <a:off x="539750" y="250032"/>
            <a:ext cx="8064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>
                <a:cs typeface="+mn-cs"/>
              </a:rPr>
              <a:t>Los adjetivos posesivos</a:t>
            </a:r>
            <a:r>
              <a:rPr lang="en-US">
                <a:cs typeface="+mn-cs"/>
              </a:rPr>
              <a:t> </a:t>
            </a:r>
            <a:endParaRPr lang="es-PE">
              <a:cs typeface="+mn-cs"/>
            </a:endParaRPr>
          </a:p>
        </p:txBody>
      </p:sp>
      <p:sp>
        <p:nvSpPr>
          <p:cNvPr id="5237" name="Text Box 117"/>
          <p:cNvSpPr txBox="1">
            <a:spLocks noChangeArrowheads="1"/>
          </p:cNvSpPr>
          <p:nvPr/>
        </p:nvSpPr>
        <p:spPr bwMode="auto">
          <a:xfrm>
            <a:off x="395288" y="2571750"/>
            <a:ext cx="31686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o` </a:t>
            </a:r>
            <a:r>
              <a:rPr lang="es-PE" sz="3200" b="1" u="sng">
                <a:latin typeface="Bwgrkn"/>
                <a:cs typeface="Bwgrkn"/>
              </a:rPr>
              <a:t>evmo.j</a:t>
            </a:r>
            <a:r>
              <a:rPr lang="es-PE" sz="3200">
                <a:latin typeface="Bwgrkn"/>
                <a:cs typeface="Bwgrkn"/>
              </a:rPr>
              <a:t> lo,goj</a:t>
            </a:r>
            <a:endParaRPr lang="es-PE">
              <a:latin typeface="Bwgrkn"/>
              <a:cs typeface="Bwgrkn"/>
            </a:endParaRPr>
          </a:p>
        </p:txBody>
      </p:sp>
      <p:sp>
        <p:nvSpPr>
          <p:cNvPr id="5238" name="Text Box 118"/>
          <p:cNvSpPr txBox="1">
            <a:spLocks noChangeArrowheads="1"/>
          </p:cNvSpPr>
          <p:nvPr/>
        </p:nvSpPr>
        <p:spPr bwMode="auto">
          <a:xfrm>
            <a:off x="3419475" y="2571750"/>
            <a:ext cx="547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La palabra </a:t>
            </a:r>
            <a:r>
              <a:rPr lang="es-PE" sz="2800" u="sng">
                <a:cs typeface="+mn-cs"/>
              </a:rPr>
              <a:t>mía</a:t>
            </a:r>
            <a:r>
              <a:rPr lang="es-PE" sz="2800">
                <a:cs typeface="+mn-cs"/>
              </a:rPr>
              <a:t> (o mi palabra).</a:t>
            </a:r>
          </a:p>
        </p:txBody>
      </p:sp>
    </p:spTree>
    <p:extLst>
      <p:ext uri="{BB962C8B-B14F-4D97-AF65-F5344CB8AC3E}">
        <p14:creationId xmlns:p14="http://schemas.microsoft.com/office/powerpoint/2010/main" val="18574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5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54410"/>
              </p:ext>
            </p:extLst>
          </p:nvPr>
        </p:nvGraphicFramePr>
        <p:xfrm>
          <a:off x="179391" y="789385"/>
          <a:ext cx="8785225" cy="1531561"/>
        </p:xfrm>
        <a:graphic>
          <a:graphicData uri="http://schemas.openxmlformats.org/drawingml/2006/table">
            <a:tbl>
              <a:tblPr/>
              <a:tblGrid>
                <a:gridCol w="504825"/>
                <a:gridCol w="2160587"/>
                <a:gridCol w="1368425"/>
                <a:gridCol w="2591020"/>
                <a:gridCol w="2160368"/>
              </a:tblGrid>
              <a:tr h="38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MX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MX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1ª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evmo,j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Äh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Äo,n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mi, mío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h`me,teroj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Äa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/(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Äon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nuestro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2ª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so,j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Äo,n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tu, tuyo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u`me,teroj(Äa/( Äon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 ustedes, </a:t>
                      </a:r>
                      <a:r>
                        <a:rPr kumimoji="0" lang="es-MX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suyo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36" name="Text Box 116"/>
          <p:cNvSpPr txBox="1">
            <a:spLocks noChangeArrowheads="1"/>
          </p:cNvSpPr>
          <p:nvPr/>
        </p:nvSpPr>
        <p:spPr bwMode="auto">
          <a:xfrm>
            <a:off x="539750" y="250032"/>
            <a:ext cx="8064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>
                <a:cs typeface="+mn-cs"/>
              </a:rPr>
              <a:t>Los adjetivos posesivos</a:t>
            </a:r>
            <a:r>
              <a:rPr lang="en-US">
                <a:cs typeface="+mn-cs"/>
              </a:rPr>
              <a:t> </a:t>
            </a:r>
            <a:endParaRPr lang="es-PE">
              <a:cs typeface="+mn-cs"/>
            </a:endParaRPr>
          </a:p>
        </p:txBody>
      </p:sp>
      <p:sp>
        <p:nvSpPr>
          <p:cNvPr id="5237" name="Text Box 117"/>
          <p:cNvSpPr txBox="1">
            <a:spLocks noChangeArrowheads="1"/>
          </p:cNvSpPr>
          <p:nvPr/>
        </p:nvSpPr>
        <p:spPr bwMode="auto">
          <a:xfrm>
            <a:off x="395288" y="2571750"/>
            <a:ext cx="31686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o` </a:t>
            </a:r>
            <a:r>
              <a:rPr lang="es-PE" sz="3200" b="1" u="sng">
                <a:latin typeface="Bwgrkn"/>
                <a:cs typeface="Bwgrkn"/>
              </a:rPr>
              <a:t>evmo.j</a:t>
            </a:r>
            <a:r>
              <a:rPr lang="es-PE" sz="3200">
                <a:latin typeface="Bwgrkn"/>
                <a:cs typeface="Bwgrkn"/>
              </a:rPr>
              <a:t> lo,goj</a:t>
            </a:r>
            <a:endParaRPr lang="es-PE">
              <a:latin typeface="Bwgrkn"/>
              <a:cs typeface="Bwgrkn"/>
            </a:endParaRPr>
          </a:p>
        </p:txBody>
      </p:sp>
      <p:sp>
        <p:nvSpPr>
          <p:cNvPr id="5238" name="Text Box 118"/>
          <p:cNvSpPr txBox="1">
            <a:spLocks noChangeArrowheads="1"/>
          </p:cNvSpPr>
          <p:nvPr/>
        </p:nvSpPr>
        <p:spPr bwMode="auto">
          <a:xfrm>
            <a:off x="3419475" y="2571750"/>
            <a:ext cx="547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La palabra </a:t>
            </a:r>
            <a:r>
              <a:rPr lang="es-PE" sz="2800" u="sng">
                <a:cs typeface="+mn-cs"/>
              </a:rPr>
              <a:t>mía</a:t>
            </a:r>
            <a:r>
              <a:rPr lang="es-PE" sz="2800">
                <a:cs typeface="+mn-cs"/>
              </a:rPr>
              <a:t> (o mi palabra).</a:t>
            </a:r>
          </a:p>
        </p:txBody>
      </p:sp>
      <p:sp>
        <p:nvSpPr>
          <p:cNvPr id="5239" name="Text Box 119"/>
          <p:cNvSpPr txBox="1">
            <a:spLocks noChangeArrowheads="1"/>
          </p:cNvSpPr>
          <p:nvPr/>
        </p:nvSpPr>
        <p:spPr bwMode="auto">
          <a:xfrm>
            <a:off x="755771" y="3165873"/>
            <a:ext cx="266382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h` cara. h` </a:t>
            </a:r>
            <a:r>
              <a:rPr lang="es-PE" sz="3200" b="1" u="sng" dirty="0">
                <a:latin typeface="Bwgrkn"/>
                <a:cs typeface="Bwgrkn"/>
              </a:rPr>
              <a:t>evmh</a:t>
            </a:r>
            <a:r>
              <a:rPr lang="es-PE" sz="3200" u="sng" dirty="0">
                <a:latin typeface="Bwgrkn"/>
                <a:cs typeface="Bwgrkn"/>
              </a:rPr>
              <a:t>,</a:t>
            </a:r>
            <a:r>
              <a:rPr lang="es-PE" dirty="0">
                <a:latin typeface="Bwgrkn"/>
                <a:cs typeface="Bwgrk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202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5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06847"/>
              </p:ext>
            </p:extLst>
          </p:nvPr>
        </p:nvGraphicFramePr>
        <p:xfrm>
          <a:off x="179391" y="789385"/>
          <a:ext cx="8785225" cy="1531561"/>
        </p:xfrm>
        <a:graphic>
          <a:graphicData uri="http://schemas.openxmlformats.org/drawingml/2006/table">
            <a:tbl>
              <a:tblPr/>
              <a:tblGrid>
                <a:gridCol w="504825"/>
                <a:gridCol w="2160587"/>
                <a:gridCol w="1368425"/>
                <a:gridCol w="2591020"/>
                <a:gridCol w="2160368"/>
              </a:tblGrid>
              <a:tr h="38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MX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MX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1ª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evmo,j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Äh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Äo,n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mi, mío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h`me,teroj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Äa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/(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Äon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nuestro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2ª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so,j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Äo,n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tu, tuyo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u`me,teroj(Äa/( Äon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 ustedes, </a:t>
                      </a:r>
                      <a:r>
                        <a:rPr kumimoji="0" lang="es-MX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suyo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36" name="Text Box 116"/>
          <p:cNvSpPr txBox="1">
            <a:spLocks noChangeArrowheads="1"/>
          </p:cNvSpPr>
          <p:nvPr/>
        </p:nvSpPr>
        <p:spPr bwMode="auto">
          <a:xfrm>
            <a:off x="539750" y="250032"/>
            <a:ext cx="8064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>
                <a:cs typeface="+mn-cs"/>
              </a:rPr>
              <a:t>Los adjetivos posesivos</a:t>
            </a:r>
            <a:r>
              <a:rPr lang="en-US">
                <a:cs typeface="+mn-cs"/>
              </a:rPr>
              <a:t> </a:t>
            </a:r>
            <a:endParaRPr lang="es-PE">
              <a:cs typeface="+mn-cs"/>
            </a:endParaRPr>
          </a:p>
        </p:txBody>
      </p:sp>
      <p:sp>
        <p:nvSpPr>
          <p:cNvPr id="5237" name="Text Box 117"/>
          <p:cNvSpPr txBox="1">
            <a:spLocks noChangeArrowheads="1"/>
          </p:cNvSpPr>
          <p:nvPr/>
        </p:nvSpPr>
        <p:spPr bwMode="auto">
          <a:xfrm>
            <a:off x="395288" y="2571750"/>
            <a:ext cx="31686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o` </a:t>
            </a:r>
            <a:r>
              <a:rPr lang="es-PE" sz="3200" b="1" u="sng">
                <a:latin typeface="Bwgrkn"/>
                <a:cs typeface="Bwgrkn"/>
              </a:rPr>
              <a:t>evmo.j</a:t>
            </a:r>
            <a:r>
              <a:rPr lang="es-PE" sz="3200">
                <a:latin typeface="Bwgrkn"/>
                <a:cs typeface="Bwgrkn"/>
              </a:rPr>
              <a:t> lo,goj</a:t>
            </a:r>
            <a:endParaRPr lang="es-PE">
              <a:latin typeface="Bwgrkn"/>
              <a:cs typeface="Bwgrkn"/>
            </a:endParaRPr>
          </a:p>
        </p:txBody>
      </p:sp>
      <p:sp>
        <p:nvSpPr>
          <p:cNvPr id="5238" name="Text Box 118"/>
          <p:cNvSpPr txBox="1">
            <a:spLocks noChangeArrowheads="1"/>
          </p:cNvSpPr>
          <p:nvPr/>
        </p:nvSpPr>
        <p:spPr bwMode="auto">
          <a:xfrm>
            <a:off x="3419475" y="2571750"/>
            <a:ext cx="547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La palabra </a:t>
            </a:r>
            <a:r>
              <a:rPr lang="es-PE" sz="2800" u="sng">
                <a:cs typeface="+mn-cs"/>
              </a:rPr>
              <a:t>mía</a:t>
            </a:r>
            <a:r>
              <a:rPr lang="es-PE" sz="2800">
                <a:cs typeface="+mn-cs"/>
              </a:rPr>
              <a:t> (o mi palabra).</a:t>
            </a:r>
          </a:p>
        </p:txBody>
      </p:sp>
      <p:sp>
        <p:nvSpPr>
          <p:cNvPr id="5239" name="Text Box 119"/>
          <p:cNvSpPr txBox="1">
            <a:spLocks noChangeArrowheads="1"/>
          </p:cNvSpPr>
          <p:nvPr/>
        </p:nvSpPr>
        <p:spPr bwMode="auto">
          <a:xfrm>
            <a:off x="755771" y="3165873"/>
            <a:ext cx="266382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h` cara. h` </a:t>
            </a:r>
            <a:r>
              <a:rPr lang="es-PE" sz="3200" b="1" u="sng" dirty="0">
                <a:latin typeface="Bwgrkn"/>
                <a:cs typeface="Bwgrkn"/>
              </a:rPr>
              <a:t>evmh</a:t>
            </a:r>
            <a:r>
              <a:rPr lang="es-PE" sz="3200" u="sng" dirty="0">
                <a:latin typeface="Bwgrkn"/>
                <a:cs typeface="Bwgrkn"/>
              </a:rPr>
              <a:t>,</a:t>
            </a:r>
            <a:r>
              <a:rPr lang="es-PE" dirty="0">
                <a:latin typeface="Bwgrkn"/>
                <a:cs typeface="Bwgrkn"/>
              </a:rPr>
              <a:t>  </a:t>
            </a:r>
          </a:p>
        </p:txBody>
      </p:sp>
      <p:sp>
        <p:nvSpPr>
          <p:cNvPr id="5241" name="Text Box 121"/>
          <p:cNvSpPr txBox="1">
            <a:spLocks noChangeArrowheads="1"/>
          </p:cNvSpPr>
          <p:nvPr/>
        </p:nvSpPr>
        <p:spPr bwMode="auto">
          <a:xfrm>
            <a:off x="3419599" y="3208735"/>
            <a:ext cx="5976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u="sng">
                <a:cs typeface="+mn-cs"/>
              </a:rPr>
              <a:t>Mi</a:t>
            </a:r>
            <a:r>
              <a:rPr lang="es-PE" sz="2800">
                <a:cs typeface="+mn-cs"/>
              </a:rPr>
              <a:t> gozo o El gozo </a:t>
            </a:r>
            <a:r>
              <a:rPr lang="es-PE" sz="2800" u="sng">
                <a:cs typeface="+mn-cs"/>
              </a:rPr>
              <a:t>mío</a:t>
            </a:r>
            <a:endParaRPr lang="es-PE" sz="2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3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5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5734"/>
              </p:ext>
            </p:extLst>
          </p:nvPr>
        </p:nvGraphicFramePr>
        <p:xfrm>
          <a:off x="179391" y="789385"/>
          <a:ext cx="8785225" cy="1531561"/>
        </p:xfrm>
        <a:graphic>
          <a:graphicData uri="http://schemas.openxmlformats.org/drawingml/2006/table">
            <a:tbl>
              <a:tblPr/>
              <a:tblGrid>
                <a:gridCol w="504825"/>
                <a:gridCol w="2160587"/>
                <a:gridCol w="1368425"/>
                <a:gridCol w="2591020"/>
                <a:gridCol w="2160368"/>
              </a:tblGrid>
              <a:tr h="38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MX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MX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1ª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evmo,j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Äh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Äo,n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mi, mío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h`me,teroj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Äa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/(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Äon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nuestro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2ª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so,j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Äo,n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tu, tuyo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u`me,teroj(Äa/( Äon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 ustedes, </a:t>
                      </a:r>
                      <a:r>
                        <a:rPr kumimoji="0" lang="es-MX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suyo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36" name="Text Box 116"/>
          <p:cNvSpPr txBox="1">
            <a:spLocks noChangeArrowheads="1"/>
          </p:cNvSpPr>
          <p:nvPr/>
        </p:nvSpPr>
        <p:spPr bwMode="auto">
          <a:xfrm>
            <a:off x="539750" y="250032"/>
            <a:ext cx="8064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>
                <a:cs typeface="+mn-cs"/>
              </a:rPr>
              <a:t>Los adjetivos posesivos</a:t>
            </a:r>
            <a:r>
              <a:rPr lang="en-US">
                <a:cs typeface="+mn-cs"/>
              </a:rPr>
              <a:t> </a:t>
            </a:r>
            <a:endParaRPr lang="es-PE">
              <a:cs typeface="+mn-cs"/>
            </a:endParaRPr>
          </a:p>
        </p:txBody>
      </p:sp>
      <p:sp>
        <p:nvSpPr>
          <p:cNvPr id="5237" name="Text Box 117"/>
          <p:cNvSpPr txBox="1">
            <a:spLocks noChangeArrowheads="1"/>
          </p:cNvSpPr>
          <p:nvPr/>
        </p:nvSpPr>
        <p:spPr bwMode="auto">
          <a:xfrm>
            <a:off x="395288" y="2571750"/>
            <a:ext cx="31686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o` </a:t>
            </a:r>
            <a:r>
              <a:rPr lang="es-PE" sz="3200" b="1" u="sng">
                <a:latin typeface="Bwgrkn"/>
                <a:cs typeface="Bwgrkn"/>
              </a:rPr>
              <a:t>evmo.j</a:t>
            </a:r>
            <a:r>
              <a:rPr lang="es-PE" sz="3200">
                <a:latin typeface="Bwgrkn"/>
                <a:cs typeface="Bwgrkn"/>
              </a:rPr>
              <a:t> lo,goj</a:t>
            </a:r>
            <a:endParaRPr lang="es-PE">
              <a:latin typeface="Bwgrkn"/>
              <a:cs typeface="Bwgrkn"/>
            </a:endParaRPr>
          </a:p>
        </p:txBody>
      </p:sp>
      <p:sp>
        <p:nvSpPr>
          <p:cNvPr id="5238" name="Text Box 118"/>
          <p:cNvSpPr txBox="1">
            <a:spLocks noChangeArrowheads="1"/>
          </p:cNvSpPr>
          <p:nvPr/>
        </p:nvSpPr>
        <p:spPr bwMode="auto">
          <a:xfrm>
            <a:off x="3419475" y="2571750"/>
            <a:ext cx="547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La palabra </a:t>
            </a:r>
            <a:r>
              <a:rPr lang="es-PE" sz="2800" u="sng">
                <a:cs typeface="+mn-cs"/>
              </a:rPr>
              <a:t>mía</a:t>
            </a:r>
            <a:r>
              <a:rPr lang="es-PE" sz="2800">
                <a:cs typeface="+mn-cs"/>
              </a:rPr>
              <a:t> (o mi palabra).</a:t>
            </a:r>
          </a:p>
        </p:txBody>
      </p:sp>
      <p:sp>
        <p:nvSpPr>
          <p:cNvPr id="5239" name="Text Box 119"/>
          <p:cNvSpPr txBox="1">
            <a:spLocks noChangeArrowheads="1"/>
          </p:cNvSpPr>
          <p:nvPr/>
        </p:nvSpPr>
        <p:spPr bwMode="auto">
          <a:xfrm>
            <a:off x="755771" y="3165873"/>
            <a:ext cx="266382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h` cara. h` </a:t>
            </a:r>
            <a:r>
              <a:rPr lang="es-PE" sz="3200" b="1" u="sng" dirty="0">
                <a:latin typeface="Bwgrkn"/>
                <a:cs typeface="Bwgrkn"/>
              </a:rPr>
              <a:t>evmh</a:t>
            </a:r>
            <a:r>
              <a:rPr lang="es-PE" sz="3200" u="sng" dirty="0">
                <a:latin typeface="Bwgrkn"/>
                <a:cs typeface="Bwgrkn"/>
              </a:rPr>
              <a:t>,</a:t>
            </a:r>
            <a:r>
              <a:rPr lang="es-PE" dirty="0">
                <a:latin typeface="Bwgrkn"/>
                <a:cs typeface="Bwgrkn"/>
              </a:rPr>
              <a:t>  </a:t>
            </a:r>
          </a:p>
        </p:txBody>
      </p:sp>
      <p:sp>
        <p:nvSpPr>
          <p:cNvPr id="5240" name="Text Box 120"/>
          <p:cNvSpPr txBox="1">
            <a:spLocks noChangeArrowheads="1"/>
          </p:cNvSpPr>
          <p:nvPr/>
        </p:nvSpPr>
        <p:spPr bwMode="auto">
          <a:xfrm>
            <a:off x="2555875" y="3939902"/>
            <a:ext cx="36718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latin typeface="Bwgrkn"/>
                <a:cs typeface="Bwgrkn"/>
              </a:rPr>
              <a:t>o` dou/</a:t>
            </a:r>
            <a:r>
              <a:rPr lang="pt-BR" sz="3200" dirty="0" err="1">
                <a:latin typeface="Bwgrkn"/>
                <a:cs typeface="Bwgrkn"/>
              </a:rPr>
              <a:t>loj</a:t>
            </a:r>
            <a:r>
              <a:rPr lang="pt-BR" sz="3200" dirty="0">
                <a:latin typeface="Bwgrkn"/>
                <a:cs typeface="Bwgrkn"/>
              </a:rPr>
              <a:t> o` </a:t>
            </a:r>
            <a:r>
              <a:rPr lang="pt-BR" sz="3200" b="1" u="sng" dirty="0" err="1">
                <a:latin typeface="Bwgrkn"/>
                <a:cs typeface="Bwgrkn"/>
              </a:rPr>
              <a:t>h`me,teroj</a:t>
            </a:r>
            <a:endParaRPr lang="es-PE" dirty="0">
              <a:latin typeface="Bwgrkn"/>
              <a:cs typeface="Bwgrkn"/>
            </a:endParaRPr>
          </a:p>
        </p:txBody>
      </p:sp>
      <p:sp>
        <p:nvSpPr>
          <p:cNvPr id="5241" name="Text Box 121"/>
          <p:cNvSpPr txBox="1">
            <a:spLocks noChangeArrowheads="1"/>
          </p:cNvSpPr>
          <p:nvPr/>
        </p:nvSpPr>
        <p:spPr bwMode="auto">
          <a:xfrm>
            <a:off x="3419599" y="3208735"/>
            <a:ext cx="5976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u="sng">
                <a:cs typeface="+mn-cs"/>
              </a:rPr>
              <a:t>Mi</a:t>
            </a:r>
            <a:r>
              <a:rPr lang="es-PE" sz="2800">
                <a:cs typeface="+mn-cs"/>
              </a:rPr>
              <a:t> gozo o El gozo </a:t>
            </a:r>
            <a:r>
              <a:rPr lang="es-PE" sz="2800" u="sng">
                <a:cs typeface="+mn-cs"/>
              </a:rPr>
              <a:t>mío</a:t>
            </a:r>
            <a:endParaRPr lang="es-PE" sz="2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58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5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014099"/>
              </p:ext>
            </p:extLst>
          </p:nvPr>
        </p:nvGraphicFramePr>
        <p:xfrm>
          <a:off x="179391" y="789385"/>
          <a:ext cx="8785225" cy="1531561"/>
        </p:xfrm>
        <a:graphic>
          <a:graphicData uri="http://schemas.openxmlformats.org/drawingml/2006/table">
            <a:tbl>
              <a:tblPr/>
              <a:tblGrid>
                <a:gridCol w="504825"/>
                <a:gridCol w="2160587"/>
                <a:gridCol w="1368425"/>
                <a:gridCol w="2591020"/>
                <a:gridCol w="2160368"/>
              </a:tblGrid>
              <a:tr h="38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MX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MX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1ª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evmo,j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Äh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Äo,n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mi, mío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h`me,teroj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Äa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/( </a:t>
                      </a: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Äon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nuestro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2ª 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so,j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Äo,n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tu, tuyo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u`me,teroj(Äa/( Äon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 ustedes, </a:t>
                      </a:r>
                      <a:r>
                        <a:rPr kumimoji="0" lang="es-MX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suyo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36" name="Text Box 116"/>
          <p:cNvSpPr txBox="1">
            <a:spLocks noChangeArrowheads="1"/>
          </p:cNvSpPr>
          <p:nvPr/>
        </p:nvSpPr>
        <p:spPr bwMode="auto">
          <a:xfrm>
            <a:off x="539750" y="250032"/>
            <a:ext cx="8064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>
                <a:cs typeface="+mn-cs"/>
              </a:rPr>
              <a:t>Los adjetivos posesivos</a:t>
            </a:r>
            <a:r>
              <a:rPr lang="en-US">
                <a:cs typeface="+mn-cs"/>
              </a:rPr>
              <a:t> </a:t>
            </a:r>
            <a:endParaRPr lang="es-PE">
              <a:cs typeface="+mn-cs"/>
            </a:endParaRPr>
          </a:p>
        </p:txBody>
      </p:sp>
      <p:sp>
        <p:nvSpPr>
          <p:cNvPr id="5237" name="Text Box 117"/>
          <p:cNvSpPr txBox="1">
            <a:spLocks noChangeArrowheads="1"/>
          </p:cNvSpPr>
          <p:nvPr/>
        </p:nvSpPr>
        <p:spPr bwMode="auto">
          <a:xfrm>
            <a:off x="395288" y="2571750"/>
            <a:ext cx="31686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>
                <a:latin typeface="Bwgrkn"/>
                <a:cs typeface="Bwgrkn"/>
              </a:rPr>
              <a:t>o` </a:t>
            </a:r>
            <a:r>
              <a:rPr lang="es-PE" sz="3200" b="1" u="sng">
                <a:latin typeface="Bwgrkn"/>
                <a:cs typeface="Bwgrkn"/>
              </a:rPr>
              <a:t>evmo.j</a:t>
            </a:r>
            <a:r>
              <a:rPr lang="es-PE" sz="3200">
                <a:latin typeface="Bwgrkn"/>
                <a:cs typeface="Bwgrkn"/>
              </a:rPr>
              <a:t> lo,goj</a:t>
            </a:r>
            <a:endParaRPr lang="es-PE">
              <a:latin typeface="Bwgrkn"/>
              <a:cs typeface="Bwgrkn"/>
            </a:endParaRPr>
          </a:p>
        </p:txBody>
      </p:sp>
      <p:sp>
        <p:nvSpPr>
          <p:cNvPr id="5238" name="Text Box 118"/>
          <p:cNvSpPr txBox="1">
            <a:spLocks noChangeArrowheads="1"/>
          </p:cNvSpPr>
          <p:nvPr/>
        </p:nvSpPr>
        <p:spPr bwMode="auto">
          <a:xfrm>
            <a:off x="3419475" y="2571750"/>
            <a:ext cx="547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La palabra </a:t>
            </a:r>
            <a:r>
              <a:rPr lang="es-PE" sz="2800" u="sng">
                <a:cs typeface="+mn-cs"/>
              </a:rPr>
              <a:t>mía</a:t>
            </a:r>
            <a:r>
              <a:rPr lang="es-PE" sz="2800">
                <a:cs typeface="+mn-cs"/>
              </a:rPr>
              <a:t> (o mi palabra).</a:t>
            </a:r>
          </a:p>
        </p:txBody>
      </p:sp>
      <p:sp>
        <p:nvSpPr>
          <p:cNvPr id="5239" name="Text Box 119"/>
          <p:cNvSpPr txBox="1">
            <a:spLocks noChangeArrowheads="1"/>
          </p:cNvSpPr>
          <p:nvPr/>
        </p:nvSpPr>
        <p:spPr bwMode="auto">
          <a:xfrm>
            <a:off x="755771" y="3165873"/>
            <a:ext cx="266382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3200" dirty="0">
                <a:latin typeface="Bwgrkn"/>
                <a:cs typeface="Bwgrkn"/>
              </a:rPr>
              <a:t>h` cara. h` </a:t>
            </a:r>
            <a:r>
              <a:rPr lang="es-PE" sz="3200" b="1" u="sng" dirty="0">
                <a:latin typeface="Bwgrkn"/>
                <a:cs typeface="Bwgrkn"/>
              </a:rPr>
              <a:t>evmh</a:t>
            </a:r>
            <a:r>
              <a:rPr lang="es-PE" sz="3200" u="sng" dirty="0">
                <a:latin typeface="Bwgrkn"/>
                <a:cs typeface="Bwgrkn"/>
              </a:rPr>
              <a:t>,</a:t>
            </a:r>
            <a:r>
              <a:rPr lang="es-PE" dirty="0">
                <a:latin typeface="Bwgrkn"/>
                <a:cs typeface="Bwgrkn"/>
              </a:rPr>
              <a:t>  </a:t>
            </a:r>
          </a:p>
        </p:txBody>
      </p:sp>
      <p:sp>
        <p:nvSpPr>
          <p:cNvPr id="5240" name="Text Box 120"/>
          <p:cNvSpPr txBox="1">
            <a:spLocks noChangeArrowheads="1"/>
          </p:cNvSpPr>
          <p:nvPr/>
        </p:nvSpPr>
        <p:spPr bwMode="auto">
          <a:xfrm>
            <a:off x="2555875" y="3939902"/>
            <a:ext cx="36718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latin typeface="Bwgrkn"/>
                <a:cs typeface="Bwgrkn"/>
              </a:rPr>
              <a:t>o` dou/</a:t>
            </a:r>
            <a:r>
              <a:rPr lang="pt-BR" sz="3200" dirty="0" err="1">
                <a:latin typeface="Bwgrkn"/>
                <a:cs typeface="Bwgrkn"/>
              </a:rPr>
              <a:t>loj</a:t>
            </a:r>
            <a:r>
              <a:rPr lang="pt-BR" sz="3200" dirty="0">
                <a:latin typeface="Bwgrkn"/>
                <a:cs typeface="Bwgrkn"/>
              </a:rPr>
              <a:t> o` </a:t>
            </a:r>
            <a:r>
              <a:rPr lang="pt-BR" sz="3200" b="1" u="sng" dirty="0" err="1">
                <a:latin typeface="Bwgrkn"/>
                <a:cs typeface="Bwgrkn"/>
              </a:rPr>
              <a:t>h`me,teroj</a:t>
            </a:r>
            <a:endParaRPr lang="es-PE" dirty="0">
              <a:latin typeface="Bwgrkn"/>
              <a:cs typeface="Bwgrkn"/>
            </a:endParaRPr>
          </a:p>
        </p:txBody>
      </p:sp>
      <p:sp>
        <p:nvSpPr>
          <p:cNvPr id="5241" name="Text Box 121"/>
          <p:cNvSpPr txBox="1">
            <a:spLocks noChangeArrowheads="1"/>
          </p:cNvSpPr>
          <p:nvPr/>
        </p:nvSpPr>
        <p:spPr bwMode="auto">
          <a:xfrm>
            <a:off x="3419599" y="3208735"/>
            <a:ext cx="5976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u="sng">
                <a:cs typeface="+mn-cs"/>
              </a:rPr>
              <a:t>Mi</a:t>
            </a:r>
            <a:r>
              <a:rPr lang="es-PE" sz="2800">
                <a:cs typeface="+mn-cs"/>
              </a:rPr>
              <a:t> gozo o El gozo </a:t>
            </a:r>
            <a:r>
              <a:rPr lang="es-PE" sz="2800" u="sng">
                <a:cs typeface="+mn-cs"/>
              </a:rPr>
              <a:t>mío</a:t>
            </a:r>
            <a:endParaRPr lang="es-PE" sz="2800">
              <a:cs typeface="+mn-cs"/>
            </a:endParaRPr>
          </a:p>
        </p:txBody>
      </p:sp>
      <p:sp>
        <p:nvSpPr>
          <p:cNvPr id="5242" name="Text Box 122"/>
          <p:cNvSpPr txBox="1">
            <a:spLocks noChangeArrowheads="1"/>
          </p:cNvSpPr>
          <p:nvPr/>
        </p:nvSpPr>
        <p:spPr bwMode="auto">
          <a:xfrm>
            <a:off x="1115616" y="4462463"/>
            <a:ext cx="6264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u="sng" dirty="0" err="1">
                <a:cs typeface="+mn-cs"/>
              </a:rPr>
              <a:t>Nuestro</a:t>
            </a:r>
            <a:r>
              <a:rPr lang="pt-BR" sz="2800" dirty="0">
                <a:cs typeface="+mn-cs"/>
              </a:rPr>
              <a:t> </a:t>
            </a:r>
            <a:r>
              <a:rPr lang="pt-BR" sz="2800" dirty="0" err="1">
                <a:cs typeface="+mn-cs"/>
              </a:rPr>
              <a:t>siervo</a:t>
            </a:r>
            <a:endParaRPr lang="es-PE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35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40" name="Group 372"/>
          <p:cNvGraphicFramePr>
            <a:graphicFrameLocks noGrp="1"/>
          </p:cNvGraphicFramePr>
          <p:nvPr/>
        </p:nvGraphicFramePr>
        <p:xfrm>
          <a:off x="323853" y="627461"/>
          <a:ext cx="8640763" cy="4439841"/>
        </p:xfrm>
        <a:graphic>
          <a:graphicData uri="http://schemas.openxmlformats.org/drawingml/2006/table">
            <a:tbl>
              <a:tblPr/>
              <a:tblGrid>
                <a:gridCol w="792163"/>
                <a:gridCol w="1008062"/>
                <a:gridCol w="935038"/>
                <a:gridCol w="865187"/>
                <a:gridCol w="792163"/>
                <a:gridCol w="4248150"/>
              </a:tblGrid>
              <a:tr h="325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Núm.</a:t>
                      </a:r>
                      <a:endParaRPr kumimoji="0" lang="es-MX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Caso</a:t>
                      </a:r>
                      <a:endParaRPr kumimoji="0" lang="es-MX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M.</a:t>
                      </a:r>
                      <a:endParaRPr kumimoji="0" lang="es-MX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F.</a:t>
                      </a:r>
                      <a:endParaRPr kumimoji="0" lang="es-MX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N.</a:t>
                      </a:r>
                      <a:endParaRPr kumimoji="0" lang="es-MX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MX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2578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Sing.</a:t>
                      </a:r>
                      <a:endParaRPr kumimoji="0" lang="es-MX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Nom.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o[j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h[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o[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el o lo que, quien, el cual, la cual, lo cual</a:t>
                      </a:r>
                      <a:endParaRPr kumimoji="0" lang="es-MX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Gen.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h-j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del o de la que, quien, del cual, de la cual, de lo cual</a:t>
                      </a:r>
                      <a:endParaRPr kumimoji="0" lang="es-MX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Dat.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w-|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h-|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w-|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 que, a quien, al cual, a la cual, a lo cual</a:t>
                      </a:r>
                      <a:endParaRPr kumimoji="0" lang="es-MX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Ac.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o[n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h[n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o[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que, quien, el cual, la cual, lo cual</a:t>
                      </a:r>
                      <a:endParaRPr kumimoji="0" lang="es-MX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Pl.</a:t>
                      </a:r>
                      <a:endParaRPr kumimoji="0" lang="es-MX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Nom.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oi[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ai[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a[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que, quienes, los cuales, las cuales, las cuales cosas</a:t>
                      </a:r>
                      <a:endParaRPr kumimoji="0" lang="es-MX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Gen.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w-n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w-n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w-n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 que, de quienes, de los cuales, de las cuales, de las cuales cosas</a:t>
                      </a:r>
                      <a:endParaRPr kumimoji="0" lang="es-MX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Dat.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oi-j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ai-j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oi-j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 que, a quienes, a los cuales, a las cuales, a las cuales cosas</a:t>
                      </a:r>
                      <a:endParaRPr kumimoji="0" lang="es-MX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Ac.</a:t>
                      </a:r>
                      <a:endParaRPr kumimoji="0" lang="es-MX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ou[j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a[j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a[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que, quienes, los cuales, las cuales, las cuales cosas</a:t>
                      </a:r>
                      <a:endParaRPr kumimoji="0" lang="es-MX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38" name="Text Box 370"/>
          <p:cNvSpPr txBox="1">
            <a:spLocks noChangeArrowheads="1"/>
          </p:cNvSpPr>
          <p:nvPr/>
        </p:nvSpPr>
        <p:spPr bwMode="auto">
          <a:xfrm>
            <a:off x="250825" y="-20538"/>
            <a:ext cx="84978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Los pronombres relativos, </a:t>
            </a:r>
            <a:r>
              <a:rPr lang="es-MX" sz="3200" dirty="0">
                <a:latin typeface="Bwgrkn"/>
                <a:cs typeface="Bwgrkn"/>
              </a:rPr>
              <a:t>o[j</a:t>
            </a:r>
            <a:r>
              <a:rPr lang="pt-BR" sz="2800" dirty="0">
                <a:latin typeface="Bwgrkn"/>
                <a:cs typeface="Bwgrkn"/>
              </a:rPr>
              <a:t>(</a:t>
            </a:r>
            <a:r>
              <a:rPr lang="es-MX" sz="2800" dirty="0">
                <a:latin typeface="Bwgrkn"/>
                <a:cs typeface="Bwgrkn"/>
              </a:rPr>
              <a:t> </a:t>
            </a:r>
            <a:r>
              <a:rPr lang="es-MX" sz="3200" dirty="0">
                <a:latin typeface="Bwgrkn"/>
                <a:cs typeface="Bwgrkn"/>
              </a:rPr>
              <a:t>h[</a:t>
            </a:r>
            <a:r>
              <a:rPr lang="pt-BR" sz="2800" dirty="0">
                <a:latin typeface="Bwgrkn"/>
                <a:cs typeface="Bwgrkn"/>
              </a:rPr>
              <a:t>(</a:t>
            </a:r>
            <a:r>
              <a:rPr lang="es-MX" sz="2800" dirty="0">
                <a:latin typeface="Bwgrkn"/>
                <a:cs typeface="Bwgrkn"/>
              </a:rPr>
              <a:t> </a:t>
            </a:r>
            <a:r>
              <a:rPr lang="es-MX" sz="3200" dirty="0">
                <a:latin typeface="Bwgrkn"/>
                <a:cs typeface="Bwgrkn"/>
              </a:rPr>
              <a:t>o[</a:t>
            </a:r>
            <a:r>
              <a:rPr lang="es-MX" sz="2800" dirty="0">
                <a:cs typeface="+mn-cs"/>
              </a:rPr>
              <a:t>, </a:t>
            </a:r>
            <a:r>
              <a:rPr lang="es-MX" sz="2800" i="1" dirty="0">
                <a:cs typeface="+mn-cs"/>
              </a:rPr>
              <a:t>que, quien, cual.</a:t>
            </a:r>
            <a:endParaRPr lang="es-PE" sz="3200" i="1" dirty="0">
              <a:latin typeface="Bwgrk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6" y="357188"/>
            <a:ext cx="813593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200" dirty="0">
                <a:latin typeface="Bwgrkn"/>
                <a:cs typeface="Bwgrkn"/>
              </a:rPr>
              <a:t>hvqe,lon avku,ein tou.j lo,gouj </a:t>
            </a:r>
            <a:r>
              <a:rPr lang="es-MX" sz="3200" b="1" u="sng" dirty="0">
                <a:latin typeface="Bwgrkn"/>
                <a:cs typeface="Bwgrkn"/>
              </a:rPr>
              <a:t>ou[j</a:t>
            </a:r>
            <a:r>
              <a:rPr lang="es-MX" sz="3200" dirty="0">
                <a:latin typeface="Bwgrkn"/>
                <a:cs typeface="Bwgrkn"/>
              </a:rPr>
              <a:t> e;legen o` VIhsou/j</a:t>
            </a:r>
            <a:endParaRPr lang="es-PE" sz="3200" dirty="0">
              <a:latin typeface="Bwgrkn"/>
              <a:cs typeface="Bwgrk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6" y="357188"/>
            <a:ext cx="813593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200" dirty="0">
                <a:latin typeface="Bwgrkn"/>
                <a:cs typeface="Bwgrkn"/>
              </a:rPr>
              <a:t>hvqe,lon avku,ein tou.j lo,gouj </a:t>
            </a:r>
            <a:r>
              <a:rPr lang="es-MX" sz="3200" b="1" u="sng" dirty="0">
                <a:latin typeface="Bwgrkn"/>
                <a:cs typeface="Bwgrkn"/>
              </a:rPr>
              <a:t>ou[j</a:t>
            </a:r>
            <a:r>
              <a:rPr lang="es-MX" sz="3200" dirty="0">
                <a:latin typeface="Bwgrkn"/>
                <a:cs typeface="Bwgrkn"/>
              </a:rPr>
              <a:t> e;legen o` VIhsou/j</a:t>
            </a:r>
            <a:endParaRPr lang="es-PE" sz="3200" dirty="0">
              <a:latin typeface="Bwgrkn"/>
              <a:cs typeface="Bwgrkn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9552" y="897563"/>
            <a:ext cx="84978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cs typeface="+mn-cs"/>
              </a:rPr>
              <a:t>“Deseaban oír las palabras </a:t>
            </a:r>
            <a:r>
              <a:rPr lang="es-MX" sz="2800" u="sng" dirty="0">
                <a:cs typeface="+mn-cs"/>
              </a:rPr>
              <a:t>que (o las cuales)</a:t>
            </a:r>
            <a:r>
              <a:rPr lang="es-MX" sz="2800" dirty="0">
                <a:cs typeface="+mn-cs"/>
              </a:rPr>
              <a:t> decía Jesús.”</a:t>
            </a:r>
            <a:endParaRPr lang="es-PE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81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8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82623"/>
              </p:ext>
            </p:extLst>
          </p:nvPr>
        </p:nvGraphicFramePr>
        <p:xfrm>
          <a:off x="179391" y="573881"/>
          <a:ext cx="8785225" cy="1712111"/>
        </p:xfrm>
        <a:graphic>
          <a:graphicData uri="http://schemas.openxmlformats.org/drawingml/2006/table">
            <a:tbl>
              <a:tblPr/>
              <a:tblGrid>
                <a:gridCol w="1223962"/>
                <a:gridCol w="1728788"/>
                <a:gridCol w="1727200"/>
                <a:gridCol w="1728787"/>
                <a:gridCol w="2376488"/>
              </a:tblGrid>
              <a:tr h="388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Masc.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Fem.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Neut.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Gen.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de unos a otros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Dat.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a/para unos a otros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Acus.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unos a otros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29" name="Text Box 157"/>
          <p:cNvSpPr txBox="1">
            <a:spLocks noChangeArrowheads="1"/>
          </p:cNvSpPr>
          <p:nvPr/>
        </p:nvSpPr>
        <p:spPr bwMode="auto">
          <a:xfrm>
            <a:off x="323850" y="-20538"/>
            <a:ext cx="84963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pronombre reciprico </a:t>
            </a:r>
            <a:r>
              <a:rPr lang="es-MX" sz="3200" dirty="0">
                <a:latin typeface="Bwgrkn"/>
                <a:cs typeface="Bwgrkn"/>
              </a:rPr>
              <a:t>avllh,lwn</a:t>
            </a:r>
            <a:r>
              <a:rPr lang="es-MX" sz="2800" dirty="0">
                <a:cs typeface="+mn-cs"/>
              </a:rPr>
              <a:t>, </a:t>
            </a:r>
            <a:r>
              <a:rPr lang="es-MX" sz="2800" i="1" dirty="0">
                <a:cs typeface="+mn-cs"/>
              </a:rPr>
              <a:t>de unos a otros</a:t>
            </a:r>
            <a:r>
              <a:rPr lang="es-MX" sz="2800" dirty="0" smtClean="0">
                <a:cs typeface="+mn-cs"/>
              </a:rPr>
              <a:t>.</a:t>
            </a:r>
            <a:endParaRPr lang="es-MX" sz="2800" dirty="0">
              <a:latin typeface="Bwgrkl" charset="0"/>
              <a:cs typeface="+mn-cs"/>
            </a:endParaRPr>
          </a:p>
        </p:txBody>
      </p:sp>
      <p:sp>
        <p:nvSpPr>
          <p:cNvPr id="3230" name="Text Box 158"/>
          <p:cNvSpPr txBox="1">
            <a:spLocks noChangeArrowheads="1"/>
          </p:cNvSpPr>
          <p:nvPr/>
        </p:nvSpPr>
        <p:spPr bwMode="auto">
          <a:xfrm>
            <a:off x="755650" y="2283718"/>
            <a:ext cx="34559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dirty="0" err="1">
                <a:latin typeface="Bwgrkn"/>
                <a:cs typeface="Bwgrkn"/>
              </a:rPr>
              <a:t>ble,pousin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b="1" u="sng" dirty="0" err="1">
                <a:latin typeface="Bwgrkn"/>
                <a:cs typeface="Bwgrkn"/>
              </a:rPr>
              <a:t>avllh,louj</a:t>
            </a:r>
            <a:endParaRPr lang="es-PE" b="1" u="sng" dirty="0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284177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10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9" grpId="0"/>
      <p:bldP spid="32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6" y="357188"/>
            <a:ext cx="813593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200" dirty="0">
                <a:latin typeface="Bwgrkn"/>
                <a:cs typeface="Bwgrkn"/>
              </a:rPr>
              <a:t>hvqe,lon avku,ein tou.j lo,gouj </a:t>
            </a:r>
            <a:r>
              <a:rPr lang="es-MX" sz="3200" b="1" u="sng" dirty="0">
                <a:latin typeface="Bwgrkn"/>
                <a:cs typeface="Bwgrkn"/>
              </a:rPr>
              <a:t>ou[j</a:t>
            </a:r>
            <a:r>
              <a:rPr lang="es-MX" sz="3200" dirty="0">
                <a:latin typeface="Bwgrkn"/>
                <a:cs typeface="Bwgrkn"/>
              </a:rPr>
              <a:t> e;legen o` VIhsou/j</a:t>
            </a:r>
            <a:endParaRPr lang="es-PE" sz="3200" dirty="0">
              <a:latin typeface="Bwgrkn"/>
              <a:cs typeface="Bwgrkn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9552" y="897563"/>
            <a:ext cx="84978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cs typeface="+mn-cs"/>
              </a:rPr>
              <a:t>“Deseaban oír las palabras </a:t>
            </a:r>
            <a:r>
              <a:rPr lang="es-MX" sz="2800" u="sng" dirty="0">
                <a:cs typeface="+mn-cs"/>
              </a:rPr>
              <a:t>que (o las cuales)</a:t>
            </a:r>
            <a:r>
              <a:rPr lang="es-MX" sz="2800" dirty="0">
                <a:cs typeface="+mn-cs"/>
              </a:rPr>
              <a:t> decía Jesús.”</a:t>
            </a:r>
            <a:endParaRPr lang="es-PE" sz="2800" dirty="0">
              <a:cs typeface="+mn-cs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8881" y="2463404"/>
            <a:ext cx="712946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latin typeface="Bwgrkn"/>
                <a:cs typeface="Bwgrkn"/>
              </a:rPr>
              <a:t>ginw,skomen tou.j avnqrw,pouj </a:t>
            </a:r>
            <a:r>
              <a:rPr lang="es-MX" sz="3200" b="1" u="sng" dirty="0">
                <a:latin typeface="Bwgrkn"/>
                <a:cs typeface="Bwgrkn"/>
              </a:rPr>
              <a:t>oi[</a:t>
            </a:r>
            <a:r>
              <a:rPr lang="es-MX" sz="3200" b="1" dirty="0">
                <a:latin typeface="Bwgrkn"/>
                <a:cs typeface="Bwgrkn"/>
              </a:rPr>
              <a:t> </a:t>
            </a:r>
            <a:r>
              <a:rPr lang="es-MX" sz="3200" dirty="0">
                <a:latin typeface="Bwgrkn"/>
                <a:cs typeface="Bwgrkn"/>
              </a:rPr>
              <a:t>e;rcontai</a:t>
            </a:r>
            <a:endParaRPr lang="es-PE" sz="3200" dirty="0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217588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552" y="2780804"/>
            <a:ext cx="845978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endParaRPr lang="en-US" dirty="0">
              <a:cs typeface="+mn-cs"/>
            </a:endParaRPr>
          </a:p>
          <a:p>
            <a:pPr>
              <a:tabLst>
                <a:tab pos="228600" algn="l"/>
              </a:tabLst>
              <a:defRPr/>
            </a:pPr>
            <a:r>
              <a:rPr lang="es-MX" sz="2800" dirty="0">
                <a:cs typeface="+mn-cs"/>
              </a:rPr>
              <a:t>“conocemos a los hombres </a:t>
            </a:r>
            <a:r>
              <a:rPr lang="es-MX" sz="2800" u="sng" dirty="0">
                <a:cs typeface="+mn-cs"/>
              </a:rPr>
              <a:t>que (los cuales, quienes)</a:t>
            </a:r>
            <a:r>
              <a:rPr lang="es-MX" sz="2800" dirty="0">
                <a:cs typeface="+mn-cs"/>
              </a:rPr>
              <a:t> vienen”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6" y="357188"/>
            <a:ext cx="813593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200" dirty="0">
                <a:latin typeface="Bwgrkn"/>
                <a:cs typeface="Bwgrkn"/>
              </a:rPr>
              <a:t>hvqe,lon avku,ein tou.j lo,gouj </a:t>
            </a:r>
            <a:r>
              <a:rPr lang="es-MX" sz="3200" b="1" u="sng" dirty="0">
                <a:latin typeface="Bwgrkn"/>
                <a:cs typeface="Bwgrkn"/>
              </a:rPr>
              <a:t>ou[j</a:t>
            </a:r>
            <a:r>
              <a:rPr lang="es-MX" sz="3200" dirty="0">
                <a:latin typeface="Bwgrkn"/>
                <a:cs typeface="Bwgrkn"/>
              </a:rPr>
              <a:t> e;legen o` VIhsou/j</a:t>
            </a:r>
            <a:endParaRPr lang="es-PE" sz="3200" dirty="0">
              <a:latin typeface="Bwgrkn"/>
              <a:cs typeface="Bwgrkn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9552" y="897563"/>
            <a:ext cx="84978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cs typeface="+mn-cs"/>
              </a:rPr>
              <a:t>“Deseaban oír las palabras </a:t>
            </a:r>
            <a:r>
              <a:rPr lang="es-MX" sz="2800" u="sng" dirty="0">
                <a:cs typeface="+mn-cs"/>
              </a:rPr>
              <a:t>que (o las cuales)</a:t>
            </a:r>
            <a:r>
              <a:rPr lang="es-MX" sz="2800" dirty="0">
                <a:cs typeface="+mn-cs"/>
              </a:rPr>
              <a:t> decía Jesús.”</a:t>
            </a:r>
            <a:endParaRPr lang="es-PE" sz="2800" dirty="0">
              <a:cs typeface="+mn-cs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8881" y="2463404"/>
            <a:ext cx="712946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latin typeface="Bwgrkn"/>
                <a:cs typeface="Bwgrkn"/>
              </a:rPr>
              <a:t>ginw,skomen tou.j avnqrw,pouj </a:t>
            </a:r>
            <a:r>
              <a:rPr lang="es-MX" sz="3200" b="1" u="sng" dirty="0">
                <a:latin typeface="Bwgrkn"/>
                <a:cs typeface="Bwgrkn"/>
              </a:rPr>
              <a:t>oi[</a:t>
            </a:r>
            <a:r>
              <a:rPr lang="es-MX" sz="3200" b="1" dirty="0">
                <a:latin typeface="Bwgrkn"/>
                <a:cs typeface="Bwgrkn"/>
              </a:rPr>
              <a:t> </a:t>
            </a:r>
            <a:r>
              <a:rPr lang="es-MX" sz="3200" dirty="0">
                <a:latin typeface="Bwgrkn"/>
                <a:cs typeface="Bwgrkn"/>
              </a:rPr>
              <a:t>e;rcontai</a:t>
            </a:r>
            <a:endParaRPr lang="es-PE" sz="3200" dirty="0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388951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195264"/>
            <a:ext cx="8642350" cy="1224358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n-US" sz="3600" dirty="0">
                <a:latin typeface="Minion Pro"/>
                <a:cs typeface="Minion Pro"/>
              </a:rPr>
              <a:t>1 Cor. 15:10  </a:t>
            </a:r>
            <a:r>
              <a:rPr lang="el-GR" sz="3600" dirty="0">
                <a:latin typeface="Minion Pro"/>
                <a:cs typeface="Minion Pro"/>
              </a:rPr>
              <a:t>χάριτι </a:t>
            </a:r>
            <a:r>
              <a:rPr lang="en-US" sz="3600" dirty="0" smtClean="0">
                <a:latin typeface="Minion Pro"/>
                <a:cs typeface="Minion Pro"/>
              </a:rPr>
              <a:t>(</a:t>
            </a:r>
            <a:r>
              <a:rPr lang="en-US" sz="3600" dirty="0" err="1">
                <a:latin typeface="Minion Pro"/>
                <a:cs typeface="Minion Pro"/>
              </a:rPr>
              <a:t>gracia</a:t>
            </a:r>
            <a:r>
              <a:rPr lang="en-US" sz="3600" dirty="0">
                <a:latin typeface="Minion Pro"/>
                <a:cs typeface="Minion Pro"/>
              </a:rPr>
              <a:t>, </a:t>
            </a:r>
            <a:r>
              <a:rPr lang="en-US" sz="3600" dirty="0" err="1">
                <a:latin typeface="Minion Pro"/>
                <a:cs typeface="Minion Pro"/>
              </a:rPr>
              <a:t>dativo</a:t>
            </a:r>
            <a:r>
              <a:rPr lang="en-US" sz="3600" dirty="0">
                <a:latin typeface="Minion Pro"/>
                <a:cs typeface="Minion Pro"/>
              </a:rPr>
              <a:t> singular) </a:t>
            </a:r>
            <a:r>
              <a:rPr lang="el-GR" sz="3600" dirty="0" smtClean="0">
                <a:latin typeface="Minion Pro"/>
                <a:cs typeface="Minion Pro"/>
              </a:rPr>
              <a:t>δὲ </a:t>
            </a:r>
            <a:r>
              <a:rPr lang="el-GR" sz="3600" dirty="0">
                <a:latin typeface="Minion Pro"/>
                <a:cs typeface="Minion Pro"/>
              </a:rPr>
              <a:t>θεοῦ εἰμι ὅ εἰμι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smtClean="0">
                <a:latin typeface="Minion Pro"/>
                <a:cs typeface="Minion Pro"/>
              </a:rPr>
              <a:t>.</a:t>
            </a:r>
            <a:endParaRPr lang="en-US" sz="3600" dirty="0">
              <a:latin typeface="Minion Pro"/>
              <a:cs typeface="Minion Pro"/>
            </a:endParaRPr>
          </a:p>
        </p:txBody>
      </p:sp>
      <p:graphicFrame>
        <p:nvGraphicFramePr>
          <p:cNvPr id="14430" name="Group 94"/>
          <p:cNvGraphicFramePr>
            <a:graphicFrameLocks noGrp="1"/>
          </p:cNvGraphicFramePr>
          <p:nvPr/>
        </p:nvGraphicFramePr>
        <p:xfrm>
          <a:off x="250828" y="2463404"/>
          <a:ext cx="8702675" cy="1622984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θεοῦ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εἰμι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ὅ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195264"/>
            <a:ext cx="8642350" cy="1224358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n-US" sz="3600" dirty="0">
                <a:latin typeface="Minion Pro"/>
                <a:cs typeface="Minion Pro"/>
              </a:rPr>
              <a:t>1 Cor. 15:10  </a:t>
            </a:r>
            <a:r>
              <a:rPr lang="el-GR" sz="3600" dirty="0">
                <a:latin typeface="Minion Pro"/>
                <a:cs typeface="Minion Pro"/>
              </a:rPr>
              <a:t>χάριτι </a:t>
            </a:r>
            <a:r>
              <a:rPr lang="en-US" sz="3600" dirty="0" smtClean="0">
                <a:latin typeface="Minion Pro"/>
                <a:cs typeface="Minion Pro"/>
              </a:rPr>
              <a:t>(</a:t>
            </a:r>
            <a:r>
              <a:rPr lang="en-US" sz="3600" dirty="0" err="1">
                <a:latin typeface="Minion Pro"/>
                <a:cs typeface="Minion Pro"/>
              </a:rPr>
              <a:t>gracia</a:t>
            </a:r>
            <a:r>
              <a:rPr lang="en-US" sz="3600" dirty="0">
                <a:latin typeface="Minion Pro"/>
                <a:cs typeface="Minion Pro"/>
              </a:rPr>
              <a:t>, </a:t>
            </a:r>
            <a:r>
              <a:rPr lang="en-US" sz="3600" dirty="0" err="1">
                <a:latin typeface="Minion Pro"/>
                <a:cs typeface="Minion Pro"/>
              </a:rPr>
              <a:t>dativo</a:t>
            </a:r>
            <a:r>
              <a:rPr lang="en-US" sz="3600" dirty="0">
                <a:latin typeface="Minion Pro"/>
                <a:cs typeface="Minion Pro"/>
              </a:rPr>
              <a:t> singular) </a:t>
            </a:r>
            <a:r>
              <a:rPr lang="el-GR" sz="3600" dirty="0" smtClean="0">
                <a:latin typeface="Minion Pro"/>
                <a:cs typeface="Minion Pro"/>
              </a:rPr>
              <a:t>δὲ </a:t>
            </a:r>
            <a:r>
              <a:rPr lang="el-GR" sz="3600" dirty="0">
                <a:latin typeface="Minion Pro"/>
                <a:cs typeface="Minion Pro"/>
              </a:rPr>
              <a:t>θεοῦ εἰμι ὅ εἰμι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smtClean="0">
                <a:latin typeface="Minion Pro"/>
                <a:cs typeface="Minion Pro"/>
              </a:rPr>
              <a:t>.</a:t>
            </a:r>
            <a:endParaRPr lang="en-US" sz="3600" dirty="0">
              <a:latin typeface="Minion Pro"/>
              <a:cs typeface="Minion Pro"/>
            </a:endParaRPr>
          </a:p>
        </p:txBody>
      </p:sp>
      <p:graphicFrame>
        <p:nvGraphicFramePr>
          <p:cNvPr id="14430" name="Group 94"/>
          <p:cNvGraphicFramePr>
            <a:graphicFrameLocks noGrp="1"/>
          </p:cNvGraphicFramePr>
          <p:nvPr/>
        </p:nvGraphicFramePr>
        <p:xfrm>
          <a:off x="250828" y="2463404"/>
          <a:ext cx="8702675" cy="1622984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θεοῦ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εἰμι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ὅ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32" name="Text Box 96"/>
          <p:cNvSpPr txBox="1">
            <a:spLocks noChangeArrowheads="1"/>
          </p:cNvSpPr>
          <p:nvPr/>
        </p:nvSpPr>
        <p:spPr bwMode="auto">
          <a:xfrm>
            <a:off x="2051050" y="2769395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M     G      </a:t>
            </a:r>
            <a:r>
              <a:rPr lang="es-PE" sz="2400" dirty="0">
                <a:latin typeface="Bwgrkn"/>
                <a:cs typeface="Bwgrkn"/>
              </a:rPr>
              <a:t>qeo,j</a:t>
            </a:r>
            <a:r>
              <a:rPr lang="es-PE" sz="2400" dirty="0">
                <a:latin typeface="TekniaGreek" charset="0"/>
                <a:cs typeface="+mn-cs"/>
              </a:rPr>
              <a:t>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     de Dios</a:t>
            </a:r>
          </a:p>
        </p:txBody>
      </p:sp>
    </p:spTree>
    <p:extLst>
      <p:ext uri="{BB962C8B-B14F-4D97-AF65-F5344CB8AC3E}">
        <p14:creationId xmlns:p14="http://schemas.microsoft.com/office/powerpoint/2010/main" val="334898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4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195264"/>
            <a:ext cx="8642350" cy="1224358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n-US" sz="3600" dirty="0">
                <a:latin typeface="Minion Pro"/>
                <a:cs typeface="Minion Pro"/>
              </a:rPr>
              <a:t>1 Cor. 15:10  </a:t>
            </a:r>
            <a:r>
              <a:rPr lang="el-GR" sz="3600" dirty="0">
                <a:latin typeface="Minion Pro"/>
                <a:cs typeface="Minion Pro"/>
              </a:rPr>
              <a:t>χάριτι </a:t>
            </a:r>
            <a:r>
              <a:rPr lang="en-US" sz="3600" dirty="0" smtClean="0">
                <a:latin typeface="Minion Pro"/>
                <a:cs typeface="Minion Pro"/>
              </a:rPr>
              <a:t>(</a:t>
            </a:r>
            <a:r>
              <a:rPr lang="en-US" sz="3600" dirty="0" err="1">
                <a:latin typeface="Minion Pro"/>
                <a:cs typeface="Minion Pro"/>
              </a:rPr>
              <a:t>gracia</a:t>
            </a:r>
            <a:r>
              <a:rPr lang="en-US" sz="3600" dirty="0">
                <a:latin typeface="Minion Pro"/>
                <a:cs typeface="Minion Pro"/>
              </a:rPr>
              <a:t>, </a:t>
            </a:r>
            <a:r>
              <a:rPr lang="en-US" sz="3600" dirty="0" err="1">
                <a:latin typeface="Minion Pro"/>
                <a:cs typeface="Minion Pro"/>
              </a:rPr>
              <a:t>dativo</a:t>
            </a:r>
            <a:r>
              <a:rPr lang="en-US" sz="3600" dirty="0">
                <a:latin typeface="Minion Pro"/>
                <a:cs typeface="Minion Pro"/>
              </a:rPr>
              <a:t> singular) </a:t>
            </a:r>
            <a:r>
              <a:rPr lang="el-GR" sz="3600" dirty="0" smtClean="0">
                <a:latin typeface="Minion Pro"/>
                <a:cs typeface="Minion Pro"/>
              </a:rPr>
              <a:t>δὲ </a:t>
            </a:r>
            <a:r>
              <a:rPr lang="el-GR" sz="3600" dirty="0">
                <a:latin typeface="Minion Pro"/>
                <a:cs typeface="Minion Pro"/>
              </a:rPr>
              <a:t>θεοῦ εἰμι ὅ εἰμι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smtClean="0">
                <a:latin typeface="Minion Pro"/>
                <a:cs typeface="Minion Pro"/>
              </a:rPr>
              <a:t>.</a:t>
            </a:r>
            <a:endParaRPr lang="en-US" sz="3600" dirty="0">
              <a:latin typeface="Minion Pro"/>
              <a:cs typeface="Minion Pro"/>
            </a:endParaRPr>
          </a:p>
        </p:txBody>
      </p:sp>
      <p:graphicFrame>
        <p:nvGraphicFramePr>
          <p:cNvPr id="14430" name="Group 94"/>
          <p:cNvGraphicFramePr>
            <a:graphicFrameLocks noGrp="1"/>
          </p:cNvGraphicFramePr>
          <p:nvPr/>
        </p:nvGraphicFramePr>
        <p:xfrm>
          <a:off x="250828" y="2463404"/>
          <a:ext cx="8702675" cy="1622984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θεοῦ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εἰμι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ὅ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32" name="Text Box 96"/>
          <p:cNvSpPr txBox="1">
            <a:spLocks noChangeArrowheads="1"/>
          </p:cNvSpPr>
          <p:nvPr/>
        </p:nvSpPr>
        <p:spPr bwMode="auto">
          <a:xfrm>
            <a:off x="2051050" y="2769395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M     G      </a:t>
            </a:r>
            <a:r>
              <a:rPr lang="es-PE" sz="2400" dirty="0">
                <a:latin typeface="Bwgrkn"/>
                <a:cs typeface="Bwgrkn"/>
              </a:rPr>
              <a:t>qeo,j</a:t>
            </a:r>
            <a:r>
              <a:rPr lang="es-PE" sz="2400" dirty="0">
                <a:latin typeface="TekniaGreek" charset="0"/>
                <a:cs typeface="+mn-cs"/>
              </a:rPr>
              <a:t>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     de Dios</a:t>
            </a:r>
          </a:p>
        </p:txBody>
      </p:sp>
      <p:sp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2051050" y="3165873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P    A    I     1     S                      </a:t>
            </a:r>
            <a:r>
              <a:rPr lang="es-PE" sz="2400" dirty="0">
                <a:latin typeface="Bwgrkn"/>
                <a:cs typeface="Bwgrkn"/>
              </a:rPr>
              <a:t>eivmi,         </a:t>
            </a:r>
            <a:r>
              <a:rPr lang="es-PE" sz="2400" dirty="0">
                <a:cs typeface="+mn-cs"/>
              </a:rPr>
              <a:t>soy</a:t>
            </a:r>
          </a:p>
        </p:txBody>
      </p:sp>
    </p:spTree>
    <p:extLst>
      <p:ext uri="{BB962C8B-B14F-4D97-AF65-F5344CB8AC3E}">
        <p14:creationId xmlns:p14="http://schemas.microsoft.com/office/powerpoint/2010/main" val="129833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432" grpId="0"/>
      <p:bldP spid="144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195264"/>
            <a:ext cx="8642350" cy="1224358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n-US" sz="3600" dirty="0">
                <a:latin typeface="Minion Pro"/>
                <a:cs typeface="Minion Pro"/>
              </a:rPr>
              <a:t>1 Cor. 15:10  </a:t>
            </a:r>
            <a:r>
              <a:rPr lang="el-GR" sz="3600" dirty="0">
                <a:latin typeface="Minion Pro"/>
                <a:cs typeface="Minion Pro"/>
              </a:rPr>
              <a:t>χάριτι </a:t>
            </a:r>
            <a:r>
              <a:rPr lang="en-US" sz="3600" dirty="0" smtClean="0">
                <a:latin typeface="Minion Pro"/>
                <a:cs typeface="Minion Pro"/>
              </a:rPr>
              <a:t>(</a:t>
            </a:r>
            <a:r>
              <a:rPr lang="en-US" sz="3600" dirty="0" err="1">
                <a:latin typeface="Minion Pro"/>
                <a:cs typeface="Minion Pro"/>
              </a:rPr>
              <a:t>gracia</a:t>
            </a:r>
            <a:r>
              <a:rPr lang="en-US" sz="3600" dirty="0">
                <a:latin typeface="Minion Pro"/>
                <a:cs typeface="Minion Pro"/>
              </a:rPr>
              <a:t>, </a:t>
            </a:r>
            <a:r>
              <a:rPr lang="en-US" sz="3600" dirty="0" err="1">
                <a:latin typeface="Minion Pro"/>
                <a:cs typeface="Minion Pro"/>
              </a:rPr>
              <a:t>dativo</a:t>
            </a:r>
            <a:r>
              <a:rPr lang="en-US" sz="3600" dirty="0">
                <a:latin typeface="Minion Pro"/>
                <a:cs typeface="Minion Pro"/>
              </a:rPr>
              <a:t> singular) </a:t>
            </a:r>
            <a:r>
              <a:rPr lang="el-GR" sz="3600" dirty="0" smtClean="0">
                <a:latin typeface="Minion Pro"/>
                <a:cs typeface="Minion Pro"/>
              </a:rPr>
              <a:t>δὲ </a:t>
            </a:r>
            <a:r>
              <a:rPr lang="el-GR" sz="3600" dirty="0">
                <a:latin typeface="Minion Pro"/>
                <a:cs typeface="Minion Pro"/>
              </a:rPr>
              <a:t>θεοῦ εἰμι ὅ εἰμι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smtClean="0">
                <a:latin typeface="Minion Pro"/>
                <a:cs typeface="Minion Pro"/>
              </a:rPr>
              <a:t>.</a:t>
            </a:r>
            <a:endParaRPr lang="en-US" sz="3600" dirty="0">
              <a:latin typeface="Minion Pro"/>
              <a:cs typeface="Minion Pro"/>
            </a:endParaRPr>
          </a:p>
        </p:txBody>
      </p:sp>
      <p:graphicFrame>
        <p:nvGraphicFramePr>
          <p:cNvPr id="14430" name="Group 94"/>
          <p:cNvGraphicFramePr>
            <a:graphicFrameLocks noGrp="1"/>
          </p:cNvGraphicFramePr>
          <p:nvPr/>
        </p:nvGraphicFramePr>
        <p:xfrm>
          <a:off x="250828" y="2463404"/>
          <a:ext cx="8702675" cy="1622984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θεοῦ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εἰμι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ὅ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32" name="Text Box 96"/>
          <p:cNvSpPr txBox="1">
            <a:spLocks noChangeArrowheads="1"/>
          </p:cNvSpPr>
          <p:nvPr/>
        </p:nvSpPr>
        <p:spPr bwMode="auto">
          <a:xfrm>
            <a:off x="2051050" y="2769395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M     G      </a:t>
            </a:r>
            <a:r>
              <a:rPr lang="es-PE" sz="2400" dirty="0">
                <a:latin typeface="Bwgrkn"/>
                <a:cs typeface="Bwgrkn"/>
              </a:rPr>
              <a:t>qeo,j</a:t>
            </a:r>
            <a:r>
              <a:rPr lang="es-PE" sz="2400" dirty="0">
                <a:latin typeface="TekniaGreek" charset="0"/>
                <a:cs typeface="+mn-cs"/>
              </a:rPr>
              <a:t>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     de Dios</a:t>
            </a:r>
          </a:p>
        </p:txBody>
      </p:sp>
      <p:sp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2051050" y="3165873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P    A    I     1     S                      </a:t>
            </a:r>
            <a:r>
              <a:rPr lang="es-PE" sz="2400" dirty="0">
                <a:latin typeface="Bwgrkn"/>
                <a:cs typeface="Bwgrkn"/>
              </a:rPr>
              <a:t>eivmi,         </a:t>
            </a:r>
            <a:r>
              <a:rPr lang="es-PE" sz="2400" dirty="0">
                <a:cs typeface="+mn-cs"/>
              </a:rPr>
              <a:t>soy</a:t>
            </a:r>
          </a:p>
        </p:txBody>
      </p:sp>
      <p:sp>
        <p:nvSpPr>
          <p:cNvPr id="14434" name="Text Box 98"/>
          <p:cNvSpPr txBox="1">
            <a:spLocks noChangeArrowheads="1"/>
          </p:cNvSpPr>
          <p:nvPr/>
        </p:nvSpPr>
        <p:spPr bwMode="auto">
          <a:xfrm>
            <a:off x="2051050" y="3598070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N     N    </a:t>
            </a:r>
            <a:r>
              <a:rPr lang="es-PE" sz="2400" dirty="0">
                <a:latin typeface="Bwgrkn"/>
                <a:cs typeface="Bwgrkn"/>
              </a:rPr>
              <a:t>o]j( h]( o]    </a:t>
            </a:r>
            <a:r>
              <a:rPr lang="es-PE" sz="2400" dirty="0">
                <a:cs typeface="+mn-cs"/>
              </a:rPr>
              <a:t>lo que</a:t>
            </a:r>
          </a:p>
        </p:txBody>
      </p:sp>
    </p:spTree>
    <p:extLst>
      <p:ext uri="{BB962C8B-B14F-4D97-AF65-F5344CB8AC3E}">
        <p14:creationId xmlns:p14="http://schemas.microsoft.com/office/powerpoint/2010/main" val="255286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432" grpId="0"/>
      <p:bldP spid="14433" grpId="0"/>
      <p:bldP spid="144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195264"/>
            <a:ext cx="8642350" cy="1224358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n-US" sz="3600" dirty="0">
                <a:latin typeface="Minion Pro"/>
                <a:cs typeface="Minion Pro"/>
              </a:rPr>
              <a:t>1 Cor. 15:10  </a:t>
            </a:r>
            <a:r>
              <a:rPr lang="el-GR" sz="3600" dirty="0">
                <a:latin typeface="Minion Pro"/>
                <a:cs typeface="Minion Pro"/>
              </a:rPr>
              <a:t>χάριτι </a:t>
            </a:r>
            <a:r>
              <a:rPr lang="en-US" sz="3600" dirty="0" smtClean="0">
                <a:latin typeface="Minion Pro"/>
                <a:cs typeface="Minion Pro"/>
              </a:rPr>
              <a:t>(</a:t>
            </a:r>
            <a:r>
              <a:rPr lang="en-US" sz="3600" dirty="0" err="1">
                <a:latin typeface="Minion Pro"/>
                <a:cs typeface="Minion Pro"/>
              </a:rPr>
              <a:t>gracia</a:t>
            </a:r>
            <a:r>
              <a:rPr lang="en-US" sz="3600" dirty="0">
                <a:latin typeface="Minion Pro"/>
                <a:cs typeface="Minion Pro"/>
              </a:rPr>
              <a:t>, </a:t>
            </a:r>
            <a:r>
              <a:rPr lang="en-US" sz="3600" dirty="0" err="1">
                <a:latin typeface="Minion Pro"/>
                <a:cs typeface="Minion Pro"/>
              </a:rPr>
              <a:t>dativo</a:t>
            </a:r>
            <a:r>
              <a:rPr lang="en-US" sz="3600" dirty="0">
                <a:latin typeface="Minion Pro"/>
                <a:cs typeface="Minion Pro"/>
              </a:rPr>
              <a:t> singular) </a:t>
            </a:r>
            <a:r>
              <a:rPr lang="el-GR" sz="3600" dirty="0" smtClean="0">
                <a:latin typeface="Minion Pro"/>
                <a:cs typeface="Minion Pro"/>
              </a:rPr>
              <a:t>δὲ </a:t>
            </a:r>
            <a:r>
              <a:rPr lang="el-GR" sz="3600" dirty="0">
                <a:latin typeface="Minion Pro"/>
                <a:cs typeface="Minion Pro"/>
              </a:rPr>
              <a:t>θεοῦ εἰμι ὅ εἰμι</a:t>
            </a:r>
            <a:r>
              <a:rPr lang="en-US" sz="3600" dirty="0">
                <a:latin typeface="Minion Pro"/>
                <a:cs typeface="Minion Pro"/>
              </a:rPr>
              <a:t> </a:t>
            </a:r>
            <a:r>
              <a:rPr lang="en-US" sz="3600" dirty="0" smtClean="0">
                <a:latin typeface="Minion Pro"/>
                <a:cs typeface="Minion Pro"/>
              </a:rPr>
              <a:t>.</a:t>
            </a:r>
            <a:endParaRPr lang="en-US" sz="3600" dirty="0">
              <a:latin typeface="Minion Pro"/>
              <a:cs typeface="Minion Pro"/>
            </a:endParaRPr>
          </a:p>
        </p:txBody>
      </p:sp>
      <p:graphicFrame>
        <p:nvGraphicFramePr>
          <p:cNvPr id="14430" name="Group 94"/>
          <p:cNvGraphicFramePr>
            <a:graphicFrameLocks noGrp="1"/>
          </p:cNvGraphicFramePr>
          <p:nvPr/>
        </p:nvGraphicFramePr>
        <p:xfrm>
          <a:off x="250828" y="2463404"/>
          <a:ext cx="8702675" cy="1622984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θεοῦ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εἰμι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ὅ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28" name="Text Box 92"/>
          <p:cNvSpPr txBox="1">
            <a:spLocks noChangeArrowheads="1"/>
          </p:cNvSpPr>
          <p:nvPr/>
        </p:nvSpPr>
        <p:spPr bwMode="auto">
          <a:xfrm>
            <a:off x="611191" y="1400458"/>
            <a:ext cx="7921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Pero por la gracia de Dios soy lo que soy.</a:t>
            </a:r>
          </a:p>
        </p:txBody>
      </p:sp>
      <p:sp>
        <p:nvSpPr>
          <p:cNvPr id="14432" name="Text Box 96"/>
          <p:cNvSpPr txBox="1">
            <a:spLocks noChangeArrowheads="1"/>
          </p:cNvSpPr>
          <p:nvPr/>
        </p:nvSpPr>
        <p:spPr bwMode="auto">
          <a:xfrm>
            <a:off x="2051050" y="2769395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M     G      </a:t>
            </a:r>
            <a:r>
              <a:rPr lang="es-PE" sz="2400" dirty="0">
                <a:latin typeface="Bwgrkn"/>
                <a:cs typeface="Bwgrkn"/>
              </a:rPr>
              <a:t>qeo,j</a:t>
            </a:r>
            <a:r>
              <a:rPr lang="es-PE" sz="2400" dirty="0">
                <a:latin typeface="TekniaGreek" charset="0"/>
                <a:cs typeface="+mn-cs"/>
              </a:rPr>
              <a:t>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     de Dios</a:t>
            </a:r>
          </a:p>
        </p:txBody>
      </p:sp>
      <p:sp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2051050" y="3165873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P    A    I     1     S                      </a:t>
            </a:r>
            <a:r>
              <a:rPr lang="es-PE" sz="2400" dirty="0">
                <a:latin typeface="Bwgrkn"/>
                <a:cs typeface="Bwgrkn"/>
              </a:rPr>
              <a:t>eivmi,         </a:t>
            </a:r>
            <a:r>
              <a:rPr lang="es-PE" sz="2400" dirty="0">
                <a:cs typeface="+mn-cs"/>
              </a:rPr>
              <a:t>soy</a:t>
            </a:r>
          </a:p>
        </p:txBody>
      </p:sp>
      <p:sp>
        <p:nvSpPr>
          <p:cNvPr id="14434" name="Text Box 98"/>
          <p:cNvSpPr txBox="1">
            <a:spLocks noChangeArrowheads="1"/>
          </p:cNvSpPr>
          <p:nvPr/>
        </p:nvSpPr>
        <p:spPr bwMode="auto">
          <a:xfrm>
            <a:off x="2051050" y="3598070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N     N    </a:t>
            </a:r>
            <a:r>
              <a:rPr lang="es-PE" sz="2400" dirty="0">
                <a:latin typeface="Bwgrkn"/>
                <a:cs typeface="Bwgrkn"/>
              </a:rPr>
              <a:t>o]j( h]( o]    </a:t>
            </a:r>
            <a:r>
              <a:rPr lang="es-PE" sz="2400" dirty="0">
                <a:cs typeface="+mn-cs"/>
              </a:rPr>
              <a:t>lo que</a:t>
            </a:r>
          </a:p>
        </p:txBody>
      </p:sp>
    </p:spTree>
    <p:extLst>
      <p:ext uri="{BB962C8B-B14F-4D97-AF65-F5344CB8AC3E}">
        <p14:creationId xmlns:p14="http://schemas.microsoft.com/office/powerpoint/2010/main" val="89864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428" grpId="0"/>
      <p:bldP spid="14432" grpId="0"/>
      <p:bldP spid="14433" grpId="0"/>
      <p:bldP spid="144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95264"/>
            <a:ext cx="9144000" cy="917972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  <a:tab pos="1270000" algn="l"/>
              </a:tabLst>
              <a:defRPr/>
            </a:pPr>
            <a:r>
              <a:rPr lang="es-PE" sz="3200" dirty="0" smtClean="0">
                <a:latin typeface="Minion Pro"/>
                <a:cs typeface="Minion Pro"/>
              </a:rPr>
              <a:t>Mateo </a:t>
            </a:r>
            <a:r>
              <a:rPr lang="es-PE" sz="3200" dirty="0">
                <a:latin typeface="Minion Pro"/>
                <a:cs typeface="Minion Pro"/>
              </a:rPr>
              <a:t>3:17 </a:t>
            </a:r>
            <a:r>
              <a:rPr lang="el-GR" sz="3200" dirty="0">
                <a:latin typeface="Minion Pro"/>
                <a:cs typeface="Minion Pro"/>
              </a:rPr>
              <a:t>Οὗτός ἐστιν ὁ υἱός μου ὁ ἀγαπητός, ἐν ᾧ εὐδόκησα</a:t>
            </a:r>
            <a:r>
              <a:rPr lang="en-US" sz="3200" dirty="0">
                <a:latin typeface="Minion Pro"/>
                <a:cs typeface="Minion Pro"/>
              </a:rPr>
              <a:t> </a:t>
            </a:r>
            <a:r>
              <a:rPr lang="en-US" sz="2800" dirty="0">
                <a:latin typeface="Minion Pro"/>
                <a:cs typeface="Minion Pro"/>
              </a:rPr>
              <a:t>(me </a:t>
            </a:r>
            <a:r>
              <a:rPr lang="en-US" sz="2800" dirty="0" err="1">
                <a:latin typeface="Minion Pro"/>
                <a:cs typeface="Minion Pro"/>
              </a:rPr>
              <a:t>complazco</a:t>
            </a:r>
            <a:r>
              <a:rPr lang="en-US" sz="2800" dirty="0">
                <a:latin typeface="Minion Pro"/>
                <a:cs typeface="Minion Pro"/>
              </a:rPr>
              <a:t>)</a:t>
            </a:r>
            <a:r>
              <a:rPr lang="el-GR" sz="3200" dirty="0">
                <a:latin typeface="Minion Pro"/>
                <a:cs typeface="Minion Pro"/>
              </a:rPr>
              <a:t>.</a:t>
            </a:r>
            <a:r>
              <a:rPr lang="es-PE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  <a:hlinkClick r:id="" action="ppaction://noaction"/>
            </a:endParaRPr>
          </a:p>
        </p:txBody>
      </p:sp>
      <p:graphicFrame>
        <p:nvGraphicFramePr>
          <p:cNvPr id="13442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217247"/>
              </p:ext>
            </p:extLst>
          </p:nvPr>
        </p:nvGraphicFramePr>
        <p:xfrm>
          <a:off x="250828" y="2463404"/>
          <a:ext cx="8702675" cy="1599338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Οὗτός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ἐστιν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ᾧ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95264"/>
            <a:ext cx="9144000" cy="917972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  <a:tab pos="1270000" algn="l"/>
              </a:tabLst>
              <a:defRPr/>
            </a:pPr>
            <a:r>
              <a:rPr lang="es-PE" sz="3200" dirty="0" smtClean="0">
                <a:latin typeface="Minion Pro"/>
                <a:cs typeface="Minion Pro"/>
              </a:rPr>
              <a:t>Mateo </a:t>
            </a:r>
            <a:r>
              <a:rPr lang="es-PE" sz="3200" dirty="0">
                <a:latin typeface="Minion Pro"/>
                <a:cs typeface="Minion Pro"/>
              </a:rPr>
              <a:t>3:17 </a:t>
            </a:r>
            <a:r>
              <a:rPr lang="el-GR" sz="3200" dirty="0">
                <a:latin typeface="Minion Pro"/>
                <a:cs typeface="Minion Pro"/>
              </a:rPr>
              <a:t>Οὗτός ἐστιν ὁ υἱός μου ὁ ἀγαπητός, ἐν ᾧ εὐδόκησα</a:t>
            </a:r>
            <a:r>
              <a:rPr lang="en-US" sz="3200" dirty="0">
                <a:latin typeface="Minion Pro"/>
                <a:cs typeface="Minion Pro"/>
              </a:rPr>
              <a:t> </a:t>
            </a:r>
            <a:r>
              <a:rPr lang="en-US" sz="2800" dirty="0">
                <a:latin typeface="Minion Pro"/>
                <a:cs typeface="Minion Pro"/>
              </a:rPr>
              <a:t>(me </a:t>
            </a:r>
            <a:r>
              <a:rPr lang="en-US" sz="2800" dirty="0" err="1">
                <a:latin typeface="Minion Pro"/>
                <a:cs typeface="Minion Pro"/>
              </a:rPr>
              <a:t>complazco</a:t>
            </a:r>
            <a:r>
              <a:rPr lang="en-US" sz="2800" dirty="0">
                <a:latin typeface="Minion Pro"/>
                <a:cs typeface="Minion Pro"/>
              </a:rPr>
              <a:t>)</a:t>
            </a:r>
            <a:r>
              <a:rPr lang="el-GR" sz="3200" dirty="0">
                <a:latin typeface="Minion Pro"/>
                <a:cs typeface="Minion Pro"/>
              </a:rPr>
              <a:t>.</a:t>
            </a:r>
            <a:r>
              <a:rPr lang="es-PE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  <a:hlinkClick r:id="" action="ppaction://noaction"/>
            </a:endParaRPr>
          </a:p>
        </p:txBody>
      </p:sp>
      <p:graphicFrame>
        <p:nvGraphicFramePr>
          <p:cNvPr id="13442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76165"/>
              </p:ext>
            </p:extLst>
          </p:nvPr>
        </p:nvGraphicFramePr>
        <p:xfrm>
          <a:off x="250828" y="2463404"/>
          <a:ext cx="8702675" cy="1599338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Οὗτός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ἐστιν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ᾧ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35" name="Text Box 123"/>
          <p:cNvSpPr txBox="1">
            <a:spLocks noChangeArrowheads="1"/>
          </p:cNvSpPr>
          <p:nvPr/>
        </p:nvSpPr>
        <p:spPr bwMode="auto">
          <a:xfrm>
            <a:off x="2051050" y="2787255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M     N     </a:t>
            </a:r>
            <a:r>
              <a:rPr lang="el-GR" sz="2400" dirty="0" smtClean="0">
                <a:latin typeface="Minion Pro"/>
                <a:cs typeface="Minion Pro"/>
              </a:rPr>
              <a:t>οὗτός	</a:t>
            </a:r>
            <a:r>
              <a:rPr lang="es-PE" sz="2400" dirty="0" smtClean="0">
                <a:cs typeface="+mn-cs"/>
              </a:rPr>
              <a:t>este</a:t>
            </a:r>
            <a:endParaRPr lang="es-P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81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95264"/>
            <a:ext cx="9144000" cy="917972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  <a:tab pos="1270000" algn="l"/>
              </a:tabLst>
              <a:defRPr/>
            </a:pPr>
            <a:r>
              <a:rPr lang="es-PE" sz="3200" dirty="0" smtClean="0">
                <a:latin typeface="Minion Pro"/>
                <a:cs typeface="Minion Pro"/>
              </a:rPr>
              <a:t>Mateo </a:t>
            </a:r>
            <a:r>
              <a:rPr lang="es-PE" sz="3200" dirty="0">
                <a:latin typeface="Minion Pro"/>
                <a:cs typeface="Minion Pro"/>
              </a:rPr>
              <a:t>3:17 </a:t>
            </a:r>
            <a:r>
              <a:rPr lang="el-GR" sz="3200" dirty="0">
                <a:latin typeface="Minion Pro"/>
                <a:cs typeface="Minion Pro"/>
              </a:rPr>
              <a:t>Οὗτός ἐστιν ὁ υἱός μου ὁ ἀγαπητός, ἐν ᾧ εὐδόκησα</a:t>
            </a:r>
            <a:r>
              <a:rPr lang="en-US" sz="3200" dirty="0">
                <a:latin typeface="Minion Pro"/>
                <a:cs typeface="Minion Pro"/>
              </a:rPr>
              <a:t> </a:t>
            </a:r>
            <a:r>
              <a:rPr lang="en-US" sz="2800" dirty="0">
                <a:latin typeface="Minion Pro"/>
                <a:cs typeface="Minion Pro"/>
              </a:rPr>
              <a:t>(me </a:t>
            </a:r>
            <a:r>
              <a:rPr lang="en-US" sz="2800" dirty="0" err="1">
                <a:latin typeface="Minion Pro"/>
                <a:cs typeface="Minion Pro"/>
              </a:rPr>
              <a:t>complazco</a:t>
            </a:r>
            <a:r>
              <a:rPr lang="en-US" sz="2800" dirty="0">
                <a:latin typeface="Minion Pro"/>
                <a:cs typeface="Minion Pro"/>
              </a:rPr>
              <a:t>)</a:t>
            </a:r>
            <a:r>
              <a:rPr lang="el-GR" sz="3200" dirty="0">
                <a:latin typeface="Minion Pro"/>
                <a:cs typeface="Minion Pro"/>
              </a:rPr>
              <a:t>.</a:t>
            </a:r>
            <a:r>
              <a:rPr lang="es-PE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  <a:hlinkClick r:id="" action="ppaction://noaction"/>
            </a:endParaRPr>
          </a:p>
        </p:txBody>
      </p:sp>
      <p:graphicFrame>
        <p:nvGraphicFramePr>
          <p:cNvPr id="13442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296162"/>
              </p:ext>
            </p:extLst>
          </p:nvPr>
        </p:nvGraphicFramePr>
        <p:xfrm>
          <a:off x="250828" y="2463404"/>
          <a:ext cx="8702675" cy="1599338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Οὗτός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ἐστιν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35" name="Text Box 123"/>
          <p:cNvSpPr txBox="1">
            <a:spLocks noChangeArrowheads="1"/>
          </p:cNvSpPr>
          <p:nvPr/>
        </p:nvSpPr>
        <p:spPr bwMode="auto">
          <a:xfrm>
            <a:off x="2051050" y="2787255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M     N     </a:t>
            </a:r>
            <a:r>
              <a:rPr lang="el-GR" sz="2400" dirty="0" smtClean="0">
                <a:latin typeface="Minion Pro"/>
                <a:cs typeface="Minion Pro"/>
              </a:rPr>
              <a:t>οὗτός	</a:t>
            </a:r>
            <a:r>
              <a:rPr lang="es-PE" sz="2400" dirty="0" smtClean="0">
                <a:cs typeface="+mn-cs"/>
              </a:rPr>
              <a:t>este</a:t>
            </a:r>
            <a:endParaRPr lang="es-PE" sz="2400" dirty="0">
              <a:cs typeface="+mn-cs"/>
            </a:endParaRPr>
          </a:p>
        </p:txBody>
      </p:sp>
      <p:sp>
        <p:nvSpPr>
          <p:cNvPr id="13438" name="Text Box 126"/>
          <p:cNvSpPr txBox="1">
            <a:spLocks noChangeArrowheads="1"/>
          </p:cNvSpPr>
          <p:nvPr/>
        </p:nvSpPr>
        <p:spPr bwMode="auto">
          <a:xfrm>
            <a:off x="2051050" y="3165873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P    A    I     3     S                      </a:t>
            </a:r>
            <a:r>
              <a:rPr lang="es-PE" sz="2400" dirty="0">
                <a:latin typeface="Bwgrkn"/>
                <a:cs typeface="Bwgrkn"/>
              </a:rPr>
              <a:t>eivmi,</a:t>
            </a:r>
            <a:r>
              <a:rPr lang="es-PE" sz="2400" dirty="0">
                <a:latin typeface="TekniaGreek" charset="0"/>
                <a:cs typeface="+mn-cs"/>
              </a:rPr>
              <a:t>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      </a:t>
            </a:r>
            <a:r>
              <a:rPr lang="el-GR" sz="2400" dirty="0" smtClean="0">
                <a:cs typeface="+mn-cs"/>
              </a:rPr>
              <a:t> </a:t>
            </a:r>
            <a:r>
              <a:rPr lang="es-PE" sz="2400" dirty="0" smtClean="0">
                <a:cs typeface="+mn-cs"/>
              </a:rPr>
              <a:t>es</a:t>
            </a:r>
            <a:endParaRPr lang="es-P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0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8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02159"/>
              </p:ext>
            </p:extLst>
          </p:nvPr>
        </p:nvGraphicFramePr>
        <p:xfrm>
          <a:off x="179391" y="573881"/>
          <a:ext cx="8785225" cy="1712111"/>
        </p:xfrm>
        <a:graphic>
          <a:graphicData uri="http://schemas.openxmlformats.org/drawingml/2006/table">
            <a:tbl>
              <a:tblPr/>
              <a:tblGrid>
                <a:gridCol w="1223962"/>
                <a:gridCol w="1728788"/>
                <a:gridCol w="1727200"/>
                <a:gridCol w="1728787"/>
                <a:gridCol w="2376488"/>
              </a:tblGrid>
              <a:tr h="388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Masc.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Fem.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Neut.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Gen.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de unos a otros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Dat.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a/para unos a otros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Acus.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unos a otros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29" name="Text Box 157"/>
          <p:cNvSpPr txBox="1">
            <a:spLocks noChangeArrowheads="1"/>
          </p:cNvSpPr>
          <p:nvPr/>
        </p:nvSpPr>
        <p:spPr bwMode="auto">
          <a:xfrm>
            <a:off x="323850" y="-20538"/>
            <a:ext cx="84963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pronombre reciprico </a:t>
            </a:r>
            <a:r>
              <a:rPr lang="es-MX" sz="3200" dirty="0">
                <a:latin typeface="Bwgrkn"/>
                <a:cs typeface="Bwgrkn"/>
              </a:rPr>
              <a:t>avllh,lwn</a:t>
            </a:r>
            <a:r>
              <a:rPr lang="es-MX" sz="2800" dirty="0">
                <a:cs typeface="+mn-cs"/>
              </a:rPr>
              <a:t>, </a:t>
            </a:r>
            <a:r>
              <a:rPr lang="es-MX" sz="2800" i="1" dirty="0">
                <a:cs typeface="+mn-cs"/>
              </a:rPr>
              <a:t>de unos a otros</a:t>
            </a:r>
            <a:r>
              <a:rPr lang="es-MX" sz="2800" dirty="0" smtClean="0">
                <a:cs typeface="+mn-cs"/>
              </a:rPr>
              <a:t>.</a:t>
            </a:r>
            <a:endParaRPr lang="es-MX" sz="2800" dirty="0">
              <a:latin typeface="Bwgrkl" charset="0"/>
              <a:cs typeface="+mn-cs"/>
            </a:endParaRPr>
          </a:p>
        </p:txBody>
      </p:sp>
      <p:sp>
        <p:nvSpPr>
          <p:cNvPr id="3230" name="Text Box 158"/>
          <p:cNvSpPr txBox="1">
            <a:spLocks noChangeArrowheads="1"/>
          </p:cNvSpPr>
          <p:nvPr/>
        </p:nvSpPr>
        <p:spPr bwMode="auto">
          <a:xfrm>
            <a:off x="755650" y="2283718"/>
            <a:ext cx="34559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dirty="0" err="1">
                <a:latin typeface="Bwgrkn"/>
                <a:cs typeface="Bwgrkn"/>
              </a:rPr>
              <a:t>ble,pousin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b="1" u="sng" dirty="0" err="1">
                <a:latin typeface="Bwgrkn"/>
                <a:cs typeface="Bwgrkn"/>
              </a:rPr>
              <a:t>avllh,louj</a:t>
            </a:r>
            <a:endParaRPr lang="es-PE" b="1" u="sng" dirty="0">
              <a:latin typeface="Bwgrkn"/>
              <a:cs typeface="Bwgrkn"/>
            </a:endParaRPr>
          </a:p>
        </p:txBody>
      </p:sp>
      <p:sp>
        <p:nvSpPr>
          <p:cNvPr id="3231" name="Text Box 159"/>
          <p:cNvSpPr txBox="1">
            <a:spLocks noChangeArrowheads="1"/>
          </p:cNvSpPr>
          <p:nvPr/>
        </p:nvSpPr>
        <p:spPr bwMode="auto">
          <a:xfrm>
            <a:off x="4356100" y="2338486"/>
            <a:ext cx="4787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dirty="0">
                <a:cs typeface="+mn-cs"/>
              </a:rPr>
              <a:t>(Ellos) se ven </a:t>
            </a:r>
            <a:r>
              <a:rPr lang="es-ES" sz="2800" u="sng" dirty="0">
                <a:cs typeface="+mn-cs"/>
              </a:rPr>
              <a:t>unos a otros</a:t>
            </a:r>
            <a:endParaRPr lang="es-PE" sz="2800" u="sng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03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95264"/>
            <a:ext cx="9144000" cy="917972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  <a:tab pos="1270000" algn="l"/>
              </a:tabLst>
              <a:defRPr/>
            </a:pPr>
            <a:r>
              <a:rPr lang="es-PE" sz="3200" dirty="0" smtClean="0">
                <a:latin typeface="Minion Pro"/>
                <a:cs typeface="Minion Pro"/>
              </a:rPr>
              <a:t>Mateo </a:t>
            </a:r>
            <a:r>
              <a:rPr lang="es-PE" sz="3200" dirty="0">
                <a:latin typeface="Minion Pro"/>
                <a:cs typeface="Minion Pro"/>
              </a:rPr>
              <a:t>3:17 </a:t>
            </a:r>
            <a:r>
              <a:rPr lang="el-GR" sz="3200" dirty="0">
                <a:latin typeface="Minion Pro"/>
                <a:cs typeface="Minion Pro"/>
              </a:rPr>
              <a:t>Οὗτός ἐστιν ὁ υἱός μου ὁ ἀγαπητός, ἐν ᾧ εὐδόκησα</a:t>
            </a:r>
            <a:r>
              <a:rPr lang="en-US" sz="3200" dirty="0">
                <a:latin typeface="Minion Pro"/>
                <a:cs typeface="Minion Pro"/>
              </a:rPr>
              <a:t> </a:t>
            </a:r>
            <a:r>
              <a:rPr lang="en-US" sz="2800" dirty="0">
                <a:latin typeface="Minion Pro"/>
                <a:cs typeface="Minion Pro"/>
              </a:rPr>
              <a:t>(me </a:t>
            </a:r>
            <a:r>
              <a:rPr lang="en-US" sz="2800" dirty="0" err="1">
                <a:latin typeface="Minion Pro"/>
                <a:cs typeface="Minion Pro"/>
              </a:rPr>
              <a:t>complazco</a:t>
            </a:r>
            <a:r>
              <a:rPr lang="en-US" sz="2800" dirty="0">
                <a:latin typeface="Minion Pro"/>
                <a:cs typeface="Minion Pro"/>
              </a:rPr>
              <a:t>)</a:t>
            </a:r>
            <a:r>
              <a:rPr lang="el-GR" sz="3200" dirty="0">
                <a:latin typeface="Minion Pro"/>
                <a:cs typeface="Minion Pro"/>
              </a:rPr>
              <a:t>.</a:t>
            </a:r>
            <a:r>
              <a:rPr lang="es-PE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  <a:hlinkClick r:id="" action="ppaction://noaction"/>
            </a:endParaRPr>
          </a:p>
        </p:txBody>
      </p:sp>
      <p:graphicFrame>
        <p:nvGraphicFramePr>
          <p:cNvPr id="13442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10600"/>
              </p:ext>
            </p:extLst>
          </p:nvPr>
        </p:nvGraphicFramePr>
        <p:xfrm>
          <a:off x="250828" y="2463404"/>
          <a:ext cx="8702675" cy="1599338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Οὗτός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ἐστιν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ᾧ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35" name="Text Box 123"/>
          <p:cNvSpPr txBox="1">
            <a:spLocks noChangeArrowheads="1"/>
          </p:cNvSpPr>
          <p:nvPr/>
        </p:nvSpPr>
        <p:spPr bwMode="auto">
          <a:xfrm>
            <a:off x="2051050" y="2787255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M     N     </a:t>
            </a:r>
            <a:r>
              <a:rPr lang="el-GR" sz="2400" dirty="0" smtClean="0">
                <a:latin typeface="Minion Pro"/>
                <a:cs typeface="Minion Pro"/>
              </a:rPr>
              <a:t>οὗτός	</a:t>
            </a:r>
            <a:r>
              <a:rPr lang="es-PE" sz="2400" dirty="0" smtClean="0">
                <a:cs typeface="+mn-cs"/>
              </a:rPr>
              <a:t>este</a:t>
            </a:r>
            <a:endParaRPr lang="es-PE" sz="2400" dirty="0">
              <a:cs typeface="+mn-cs"/>
            </a:endParaRPr>
          </a:p>
        </p:txBody>
      </p:sp>
      <p:sp>
        <p:nvSpPr>
          <p:cNvPr id="13438" name="Text Box 126"/>
          <p:cNvSpPr txBox="1">
            <a:spLocks noChangeArrowheads="1"/>
          </p:cNvSpPr>
          <p:nvPr/>
        </p:nvSpPr>
        <p:spPr bwMode="auto">
          <a:xfrm>
            <a:off x="2051050" y="3165873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P    A    I     3     S                      </a:t>
            </a:r>
            <a:r>
              <a:rPr lang="es-PE" sz="2400" dirty="0">
                <a:latin typeface="Bwgrkn"/>
                <a:cs typeface="Bwgrkn"/>
              </a:rPr>
              <a:t>eivmi,</a:t>
            </a:r>
            <a:r>
              <a:rPr lang="es-PE" sz="2400" dirty="0">
                <a:latin typeface="TekniaGreek" charset="0"/>
                <a:cs typeface="+mn-cs"/>
              </a:rPr>
              <a:t>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      </a:t>
            </a:r>
            <a:r>
              <a:rPr lang="el-GR" sz="2400" dirty="0" smtClean="0">
                <a:cs typeface="+mn-cs"/>
              </a:rPr>
              <a:t> </a:t>
            </a:r>
            <a:r>
              <a:rPr lang="es-PE" sz="2400" dirty="0" smtClean="0">
                <a:cs typeface="+mn-cs"/>
              </a:rPr>
              <a:t>es</a:t>
            </a:r>
            <a:endParaRPr lang="es-PE" sz="2400" dirty="0">
              <a:cs typeface="+mn-cs"/>
            </a:endParaRPr>
          </a:p>
        </p:txBody>
      </p:sp>
      <p:sp>
        <p:nvSpPr>
          <p:cNvPr id="13443" name="Text Box 131"/>
          <p:cNvSpPr txBox="1">
            <a:spLocks noChangeArrowheads="1"/>
          </p:cNvSpPr>
          <p:nvPr/>
        </p:nvSpPr>
        <p:spPr bwMode="auto">
          <a:xfrm>
            <a:off x="1908175" y="3598070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 S     M     D    </a:t>
            </a:r>
            <a:r>
              <a:rPr lang="es-PE" sz="2400" dirty="0">
                <a:latin typeface="Bwgrkn"/>
                <a:cs typeface="Bwgrkn"/>
              </a:rPr>
              <a:t>o]j( h]( o] </a:t>
            </a:r>
            <a:r>
              <a:rPr lang="es-PE" sz="2400" dirty="0">
                <a:latin typeface="TekniaGreek" charset="0"/>
                <a:cs typeface="+mn-cs"/>
              </a:rPr>
              <a:t>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  quien</a:t>
            </a:r>
          </a:p>
        </p:txBody>
      </p:sp>
    </p:spTree>
    <p:extLst>
      <p:ext uri="{BB962C8B-B14F-4D97-AF65-F5344CB8AC3E}">
        <p14:creationId xmlns:p14="http://schemas.microsoft.com/office/powerpoint/2010/main" val="359945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95264"/>
            <a:ext cx="9144000" cy="917972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  <a:tab pos="1270000" algn="l"/>
              </a:tabLst>
              <a:defRPr/>
            </a:pPr>
            <a:r>
              <a:rPr lang="es-PE" sz="3200" dirty="0" smtClean="0">
                <a:latin typeface="Minion Pro"/>
                <a:cs typeface="Minion Pro"/>
              </a:rPr>
              <a:t>Mateo </a:t>
            </a:r>
            <a:r>
              <a:rPr lang="es-PE" sz="3200" dirty="0">
                <a:latin typeface="Minion Pro"/>
                <a:cs typeface="Minion Pro"/>
              </a:rPr>
              <a:t>3:17 </a:t>
            </a:r>
            <a:r>
              <a:rPr lang="el-GR" sz="3200" dirty="0">
                <a:latin typeface="Minion Pro"/>
                <a:cs typeface="Minion Pro"/>
              </a:rPr>
              <a:t>Οὗτός ἐστιν ὁ υἱός μου ὁ ἀγαπητός, ἐν ᾧ εὐδόκησα</a:t>
            </a:r>
            <a:r>
              <a:rPr lang="en-US" sz="3200" dirty="0">
                <a:latin typeface="Minion Pro"/>
                <a:cs typeface="Minion Pro"/>
              </a:rPr>
              <a:t> </a:t>
            </a:r>
            <a:r>
              <a:rPr lang="en-US" sz="2800" dirty="0">
                <a:latin typeface="Minion Pro"/>
                <a:cs typeface="Minion Pro"/>
              </a:rPr>
              <a:t>(me </a:t>
            </a:r>
            <a:r>
              <a:rPr lang="en-US" sz="2800" dirty="0" err="1">
                <a:latin typeface="Minion Pro"/>
                <a:cs typeface="Minion Pro"/>
              </a:rPr>
              <a:t>complazco</a:t>
            </a:r>
            <a:r>
              <a:rPr lang="en-US" sz="2800" dirty="0">
                <a:latin typeface="Minion Pro"/>
                <a:cs typeface="Minion Pro"/>
              </a:rPr>
              <a:t>)</a:t>
            </a:r>
            <a:r>
              <a:rPr lang="el-GR" sz="3200" dirty="0">
                <a:latin typeface="Minion Pro"/>
                <a:cs typeface="Minion Pro"/>
              </a:rPr>
              <a:t>.</a:t>
            </a:r>
            <a:r>
              <a:rPr lang="es-PE" sz="3200" dirty="0">
                <a:latin typeface="Minion Pro"/>
                <a:cs typeface="Minion Pro"/>
              </a:rPr>
              <a:t> </a:t>
            </a:r>
            <a:endParaRPr lang="es-PE" sz="3200" dirty="0">
              <a:latin typeface="Minion Pro"/>
              <a:cs typeface="Minion Pro"/>
              <a:hlinkClick r:id="" action="ppaction://noaction"/>
            </a:endParaRPr>
          </a:p>
        </p:txBody>
      </p:sp>
      <p:graphicFrame>
        <p:nvGraphicFramePr>
          <p:cNvPr id="13442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4951"/>
              </p:ext>
            </p:extLst>
          </p:nvPr>
        </p:nvGraphicFramePr>
        <p:xfrm>
          <a:off x="250828" y="2463404"/>
          <a:ext cx="8702675" cy="1599338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Οὗτός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ἐστιν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ᾧ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2" marB="34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06" name="Text Box 94"/>
          <p:cNvSpPr txBox="1">
            <a:spLocks noChangeArrowheads="1"/>
          </p:cNvSpPr>
          <p:nvPr/>
        </p:nvSpPr>
        <p:spPr bwMode="auto">
          <a:xfrm>
            <a:off x="468316" y="1400458"/>
            <a:ext cx="8135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Este es mi Hijo amado, en quien me complazco.</a:t>
            </a:r>
          </a:p>
        </p:txBody>
      </p:sp>
      <p:sp>
        <p:nvSpPr>
          <p:cNvPr id="13435" name="Text Box 123"/>
          <p:cNvSpPr txBox="1">
            <a:spLocks noChangeArrowheads="1"/>
          </p:cNvSpPr>
          <p:nvPr/>
        </p:nvSpPr>
        <p:spPr bwMode="auto">
          <a:xfrm>
            <a:off x="2051050" y="2787255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M     N     </a:t>
            </a:r>
            <a:r>
              <a:rPr lang="el-GR" sz="2400" dirty="0" smtClean="0">
                <a:latin typeface="Minion Pro"/>
                <a:cs typeface="Minion Pro"/>
              </a:rPr>
              <a:t>οὗτός	</a:t>
            </a:r>
            <a:r>
              <a:rPr lang="es-PE" sz="2400" dirty="0" smtClean="0">
                <a:cs typeface="+mn-cs"/>
              </a:rPr>
              <a:t>este</a:t>
            </a:r>
            <a:endParaRPr lang="es-PE" sz="2400" dirty="0">
              <a:cs typeface="+mn-cs"/>
            </a:endParaRPr>
          </a:p>
        </p:txBody>
      </p:sp>
      <p:sp>
        <p:nvSpPr>
          <p:cNvPr id="13438" name="Text Box 126"/>
          <p:cNvSpPr txBox="1">
            <a:spLocks noChangeArrowheads="1"/>
          </p:cNvSpPr>
          <p:nvPr/>
        </p:nvSpPr>
        <p:spPr bwMode="auto">
          <a:xfrm>
            <a:off x="2051050" y="3165873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P    A    I     3     S                      </a:t>
            </a:r>
            <a:r>
              <a:rPr lang="es-PE" sz="2400" dirty="0">
                <a:latin typeface="Bwgrkn"/>
                <a:cs typeface="Bwgrkn"/>
              </a:rPr>
              <a:t>eivmi,</a:t>
            </a:r>
            <a:r>
              <a:rPr lang="es-PE" sz="2400" dirty="0">
                <a:latin typeface="TekniaGreek" charset="0"/>
                <a:cs typeface="+mn-cs"/>
              </a:rPr>
              <a:t>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      </a:t>
            </a:r>
            <a:r>
              <a:rPr lang="el-GR" sz="2400" dirty="0" smtClean="0">
                <a:cs typeface="+mn-cs"/>
              </a:rPr>
              <a:t> </a:t>
            </a:r>
            <a:r>
              <a:rPr lang="es-PE" sz="2400" dirty="0" smtClean="0">
                <a:cs typeface="+mn-cs"/>
              </a:rPr>
              <a:t>es</a:t>
            </a:r>
            <a:endParaRPr lang="es-PE" sz="2400" dirty="0">
              <a:cs typeface="+mn-cs"/>
            </a:endParaRPr>
          </a:p>
        </p:txBody>
      </p:sp>
      <p:sp>
        <p:nvSpPr>
          <p:cNvPr id="13443" name="Text Box 131"/>
          <p:cNvSpPr txBox="1">
            <a:spLocks noChangeArrowheads="1"/>
          </p:cNvSpPr>
          <p:nvPr/>
        </p:nvSpPr>
        <p:spPr bwMode="auto">
          <a:xfrm>
            <a:off x="1908175" y="3598070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 S     M     D    </a:t>
            </a:r>
            <a:r>
              <a:rPr lang="es-PE" sz="2400" dirty="0">
                <a:latin typeface="Bwgrkn"/>
                <a:cs typeface="Bwgrkn"/>
              </a:rPr>
              <a:t>o]j( h]( o] </a:t>
            </a:r>
            <a:r>
              <a:rPr lang="es-PE" sz="2400" dirty="0">
                <a:latin typeface="TekniaGreek" charset="0"/>
                <a:cs typeface="+mn-cs"/>
              </a:rPr>
              <a:t>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  quien</a:t>
            </a:r>
          </a:p>
        </p:txBody>
      </p:sp>
    </p:spTree>
    <p:extLst>
      <p:ext uri="{BB962C8B-B14F-4D97-AF65-F5344CB8AC3E}">
        <p14:creationId xmlns:p14="http://schemas.microsoft.com/office/powerpoint/2010/main" val="49591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8313" y="-139586"/>
            <a:ext cx="84597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PE" sz="3200" dirty="0">
                <a:latin typeface="Gentium"/>
                <a:cs typeface="Gentium"/>
              </a:rPr>
              <a:t>2 Cor. 4:5  </a:t>
            </a:r>
            <a:r>
              <a:rPr lang="el-GR" sz="3200" dirty="0">
                <a:latin typeface="Gentium"/>
                <a:cs typeface="Gentium"/>
              </a:rPr>
              <a:t>οὐ γὰρ ἑαυτοὺς κηρύσσομεν</a:t>
            </a:r>
            <a:r>
              <a:rPr lang="es-PE" sz="2800" dirty="0">
                <a:latin typeface="Gentium"/>
                <a:cs typeface="Gentium"/>
              </a:rPr>
              <a:t> (</a:t>
            </a:r>
            <a:r>
              <a:rPr lang="el-GR" sz="3600" dirty="0">
                <a:latin typeface="Gentium"/>
                <a:cs typeface="Gentium"/>
              </a:rPr>
              <a:t>κηρύσσω</a:t>
            </a:r>
            <a:r>
              <a:rPr lang="es-ES_tradnl" sz="3600" dirty="0">
                <a:latin typeface="Gentium"/>
                <a:cs typeface="Gentium"/>
              </a:rPr>
              <a:t> </a:t>
            </a:r>
            <a:r>
              <a:rPr lang="en-US" sz="3200" dirty="0">
                <a:latin typeface="Gentium"/>
                <a:cs typeface="Gentium"/>
              </a:rPr>
              <a:t>= </a:t>
            </a:r>
            <a:r>
              <a:rPr lang="es-PE" sz="2800" dirty="0">
                <a:latin typeface="Gentium"/>
                <a:cs typeface="Gentium"/>
              </a:rPr>
              <a:t>predicar)</a:t>
            </a:r>
            <a:r>
              <a:rPr lang="el-GR" sz="3200" dirty="0">
                <a:latin typeface="Gentium"/>
                <a:cs typeface="Gentium"/>
              </a:rPr>
              <a:t> ἀλλὰ Ἰησοῦν Χριστὸν κύριον, ἑαυτοὺς δὲ δούλους ὑμῶν διὰ Ἰησοῦν.</a:t>
            </a:r>
            <a:endParaRPr lang="es-PE" sz="3200" dirty="0">
              <a:latin typeface="Gentium"/>
              <a:cs typeface="Gentium"/>
              <a:hlinkClick r:id="" action="ppaction://noaction"/>
            </a:endParaRPr>
          </a:p>
        </p:txBody>
      </p:sp>
      <p:graphicFrame>
        <p:nvGraphicFramePr>
          <p:cNvPr id="1238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714584"/>
              </p:ext>
            </p:extLst>
          </p:nvPr>
        </p:nvGraphicFramePr>
        <p:xfrm>
          <a:off x="250828" y="2722412"/>
          <a:ext cx="8702675" cy="2280978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ἑαυτοὺς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κηρύσσομεν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κύριον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δούλους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8313" y="-139586"/>
            <a:ext cx="84597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PE" sz="3200" dirty="0">
                <a:latin typeface="Gentium"/>
                <a:cs typeface="Gentium"/>
              </a:rPr>
              <a:t>2 Cor. 4:5  </a:t>
            </a:r>
            <a:r>
              <a:rPr lang="el-GR" sz="3200" dirty="0">
                <a:latin typeface="Gentium"/>
                <a:cs typeface="Gentium"/>
              </a:rPr>
              <a:t>οὐ γὰρ ἑαυτοὺς κηρύσσομεν</a:t>
            </a:r>
            <a:r>
              <a:rPr lang="es-PE" sz="2800" dirty="0">
                <a:latin typeface="Gentium"/>
                <a:cs typeface="Gentium"/>
              </a:rPr>
              <a:t> (</a:t>
            </a:r>
            <a:r>
              <a:rPr lang="el-GR" sz="3600" dirty="0">
                <a:latin typeface="Gentium"/>
                <a:cs typeface="Gentium"/>
              </a:rPr>
              <a:t>κηρύσσω</a:t>
            </a:r>
            <a:r>
              <a:rPr lang="es-ES_tradnl" sz="3600" dirty="0">
                <a:latin typeface="Gentium"/>
                <a:cs typeface="Gentium"/>
              </a:rPr>
              <a:t> </a:t>
            </a:r>
            <a:r>
              <a:rPr lang="en-US" sz="3200" dirty="0">
                <a:latin typeface="Gentium"/>
                <a:cs typeface="Gentium"/>
              </a:rPr>
              <a:t>= </a:t>
            </a:r>
            <a:r>
              <a:rPr lang="es-PE" sz="2800" dirty="0">
                <a:latin typeface="Gentium"/>
                <a:cs typeface="Gentium"/>
              </a:rPr>
              <a:t>predicar)</a:t>
            </a:r>
            <a:r>
              <a:rPr lang="el-GR" sz="3200" dirty="0">
                <a:latin typeface="Gentium"/>
                <a:cs typeface="Gentium"/>
              </a:rPr>
              <a:t> ἀλλὰ Ἰησοῦν Χριστὸν κύριον, ἑαυτοὺς δὲ δούλους ὑμῶν διὰ Ἰησοῦν.</a:t>
            </a:r>
            <a:endParaRPr lang="es-PE" sz="3200" dirty="0">
              <a:latin typeface="Gentium"/>
              <a:cs typeface="Gentium"/>
              <a:hlinkClick r:id="" action="ppaction://noaction"/>
            </a:endParaRPr>
          </a:p>
        </p:txBody>
      </p:sp>
      <p:graphicFrame>
        <p:nvGraphicFramePr>
          <p:cNvPr id="1238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965610"/>
              </p:ext>
            </p:extLst>
          </p:nvPr>
        </p:nvGraphicFramePr>
        <p:xfrm>
          <a:off x="250828" y="2722412"/>
          <a:ext cx="8702675" cy="2280978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ἑαυτοὺς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κηρύσσομεν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κύριον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δούλους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2051050" y="2992685"/>
            <a:ext cx="7092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1     P     M     A    </a:t>
            </a:r>
            <a:r>
              <a:rPr lang="es-PE" sz="2400" dirty="0">
                <a:latin typeface="Bwgrkn"/>
                <a:cs typeface="Bwgrkn"/>
              </a:rPr>
              <a:t>evmautou/</a:t>
            </a:r>
            <a:r>
              <a:rPr lang="es-PE" sz="2000" dirty="0">
                <a:latin typeface="Bwgrkn"/>
                <a:cs typeface="Bwgrkn"/>
              </a:rPr>
              <a:t>  </a:t>
            </a:r>
            <a:r>
              <a:rPr lang="el-GR" sz="2000" dirty="0">
                <a:latin typeface="Bwgrkn"/>
                <a:cs typeface="Bwgrkn"/>
              </a:rPr>
              <a:t> </a:t>
            </a:r>
            <a:r>
              <a:rPr lang="es-PE" sz="2400" dirty="0">
                <a:cs typeface="+mn-cs"/>
              </a:rPr>
              <a:t>a nosotros 						mismos</a:t>
            </a:r>
          </a:p>
        </p:txBody>
      </p:sp>
    </p:spTree>
    <p:extLst>
      <p:ext uri="{BB962C8B-B14F-4D97-AF65-F5344CB8AC3E}">
        <p14:creationId xmlns:p14="http://schemas.microsoft.com/office/powerpoint/2010/main" val="190712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38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8313" y="-139586"/>
            <a:ext cx="84597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PE" sz="3200" dirty="0">
                <a:latin typeface="Gentium"/>
                <a:cs typeface="Gentium"/>
              </a:rPr>
              <a:t>2 Cor. 4:5  </a:t>
            </a:r>
            <a:r>
              <a:rPr lang="el-GR" sz="3200" dirty="0">
                <a:latin typeface="Gentium"/>
                <a:cs typeface="Gentium"/>
              </a:rPr>
              <a:t>οὐ γὰρ ἑαυτοὺς κηρύσσομεν</a:t>
            </a:r>
            <a:r>
              <a:rPr lang="es-PE" sz="2800" dirty="0">
                <a:latin typeface="Gentium"/>
                <a:cs typeface="Gentium"/>
              </a:rPr>
              <a:t> (</a:t>
            </a:r>
            <a:r>
              <a:rPr lang="el-GR" sz="3600" dirty="0">
                <a:latin typeface="Gentium"/>
                <a:cs typeface="Gentium"/>
              </a:rPr>
              <a:t>κηρύσσω</a:t>
            </a:r>
            <a:r>
              <a:rPr lang="es-ES_tradnl" sz="3600" dirty="0">
                <a:latin typeface="Gentium"/>
                <a:cs typeface="Gentium"/>
              </a:rPr>
              <a:t> </a:t>
            </a:r>
            <a:r>
              <a:rPr lang="en-US" sz="3200" dirty="0">
                <a:latin typeface="Gentium"/>
                <a:cs typeface="Gentium"/>
              </a:rPr>
              <a:t>= </a:t>
            </a:r>
            <a:r>
              <a:rPr lang="es-PE" sz="2800" dirty="0">
                <a:latin typeface="Gentium"/>
                <a:cs typeface="Gentium"/>
              </a:rPr>
              <a:t>predicar)</a:t>
            </a:r>
            <a:r>
              <a:rPr lang="el-GR" sz="3200" dirty="0">
                <a:latin typeface="Gentium"/>
                <a:cs typeface="Gentium"/>
              </a:rPr>
              <a:t> ἀλλὰ Ἰησοῦν Χριστὸν κύριον, ἑαυτοὺς δὲ δούλους ὑμῶν διὰ Ἰησοῦν.</a:t>
            </a:r>
            <a:endParaRPr lang="es-PE" sz="3200" dirty="0">
              <a:latin typeface="Gentium"/>
              <a:cs typeface="Gentium"/>
              <a:hlinkClick r:id="" action="ppaction://noaction"/>
            </a:endParaRPr>
          </a:p>
        </p:txBody>
      </p:sp>
      <p:graphicFrame>
        <p:nvGraphicFramePr>
          <p:cNvPr id="1238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586023"/>
              </p:ext>
            </p:extLst>
          </p:nvPr>
        </p:nvGraphicFramePr>
        <p:xfrm>
          <a:off x="250828" y="2722412"/>
          <a:ext cx="8702675" cy="2280978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ἑαυτοὺς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κηρύσσομεν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κύριον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δούλους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2051050" y="2992685"/>
            <a:ext cx="7092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1     P     M     A    </a:t>
            </a:r>
            <a:r>
              <a:rPr lang="es-PE" sz="2400" dirty="0">
                <a:latin typeface="Bwgrkn"/>
                <a:cs typeface="Bwgrkn"/>
              </a:rPr>
              <a:t>evmautou/</a:t>
            </a:r>
            <a:r>
              <a:rPr lang="es-PE" sz="2000" dirty="0">
                <a:latin typeface="Bwgrkn"/>
                <a:cs typeface="Bwgrkn"/>
              </a:rPr>
              <a:t>  </a:t>
            </a:r>
            <a:r>
              <a:rPr lang="el-GR" sz="2000" dirty="0">
                <a:latin typeface="Bwgrkn"/>
                <a:cs typeface="Bwgrkn"/>
              </a:rPr>
              <a:t> </a:t>
            </a:r>
            <a:r>
              <a:rPr lang="es-PE" sz="2400" dirty="0">
                <a:cs typeface="+mn-cs"/>
              </a:rPr>
              <a:t>a nosotros 						mismos</a:t>
            </a:r>
          </a:p>
        </p:txBody>
      </p:sp>
      <p:sp>
        <p:nvSpPr>
          <p:cNvPr id="12385" name="Text Box 97"/>
          <p:cNvSpPr txBox="1">
            <a:spLocks noChangeArrowheads="1"/>
          </p:cNvSpPr>
          <p:nvPr/>
        </p:nvSpPr>
        <p:spPr bwMode="auto">
          <a:xfrm>
            <a:off x="2051050" y="3748732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P     A    I     1     P                   </a:t>
            </a:r>
            <a:r>
              <a:rPr lang="es-PE" sz="2400" dirty="0">
                <a:latin typeface="Bwgrkn"/>
                <a:cs typeface="Bwgrkn"/>
              </a:rPr>
              <a:t>khru,ssw  </a:t>
            </a:r>
            <a:r>
              <a:rPr lang="es-PE" sz="2000" dirty="0">
                <a:cs typeface="+mn-cs"/>
              </a:rPr>
              <a:t>predicamos</a:t>
            </a:r>
          </a:p>
        </p:txBody>
      </p:sp>
    </p:spTree>
    <p:extLst>
      <p:ext uri="{BB962C8B-B14F-4D97-AF65-F5344CB8AC3E}">
        <p14:creationId xmlns:p14="http://schemas.microsoft.com/office/powerpoint/2010/main" val="21497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383" grpId="0"/>
      <p:bldP spid="1238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8313" y="-139586"/>
            <a:ext cx="84597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PE" sz="3200" dirty="0">
                <a:latin typeface="Gentium"/>
                <a:cs typeface="Gentium"/>
              </a:rPr>
              <a:t>2 Cor. 4:5  </a:t>
            </a:r>
            <a:r>
              <a:rPr lang="el-GR" sz="3200" dirty="0">
                <a:latin typeface="Gentium"/>
                <a:cs typeface="Gentium"/>
              </a:rPr>
              <a:t>οὐ γὰρ ἑαυτοὺς κηρύσσομεν</a:t>
            </a:r>
            <a:r>
              <a:rPr lang="es-PE" sz="2800" dirty="0">
                <a:latin typeface="Gentium"/>
                <a:cs typeface="Gentium"/>
              </a:rPr>
              <a:t> (</a:t>
            </a:r>
            <a:r>
              <a:rPr lang="el-GR" sz="3600" dirty="0">
                <a:latin typeface="Gentium"/>
                <a:cs typeface="Gentium"/>
              </a:rPr>
              <a:t>κηρύσσω</a:t>
            </a:r>
            <a:r>
              <a:rPr lang="es-ES_tradnl" sz="3600" dirty="0">
                <a:latin typeface="Gentium"/>
                <a:cs typeface="Gentium"/>
              </a:rPr>
              <a:t> </a:t>
            </a:r>
            <a:r>
              <a:rPr lang="en-US" sz="3200" dirty="0">
                <a:latin typeface="Gentium"/>
                <a:cs typeface="Gentium"/>
              </a:rPr>
              <a:t>= </a:t>
            </a:r>
            <a:r>
              <a:rPr lang="es-PE" sz="2800" dirty="0">
                <a:latin typeface="Gentium"/>
                <a:cs typeface="Gentium"/>
              </a:rPr>
              <a:t>predicar)</a:t>
            </a:r>
            <a:r>
              <a:rPr lang="el-GR" sz="3200" dirty="0">
                <a:latin typeface="Gentium"/>
                <a:cs typeface="Gentium"/>
              </a:rPr>
              <a:t> ἀλλὰ Ἰησοῦν Χριστὸν κύριον, ἑαυτοὺς δὲ δούλους ὑμῶν διὰ Ἰησοῦν.</a:t>
            </a:r>
            <a:endParaRPr lang="es-PE" sz="3200" dirty="0">
              <a:latin typeface="Gentium"/>
              <a:cs typeface="Gentium"/>
              <a:hlinkClick r:id="" action="ppaction://noaction"/>
            </a:endParaRPr>
          </a:p>
        </p:txBody>
      </p:sp>
      <p:graphicFrame>
        <p:nvGraphicFramePr>
          <p:cNvPr id="1238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04299"/>
              </p:ext>
            </p:extLst>
          </p:nvPr>
        </p:nvGraphicFramePr>
        <p:xfrm>
          <a:off x="250828" y="2722412"/>
          <a:ext cx="8702675" cy="2280978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ἑαυτοὺς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κηρύσσομεν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κύριον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δούλους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2051050" y="2992685"/>
            <a:ext cx="7092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1     P     M     A    </a:t>
            </a:r>
            <a:r>
              <a:rPr lang="es-PE" sz="2400" dirty="0">
                <a:latin typeface="Bwgrkn"/>
                <a:cs typeface="Bwgrkn"/>
              </a:rPr>
              <a:t>evmautou/</a:t>
            </a:r>
            <a:r>
              <a:rPr lang="es-PE" sz="2000" dirty="0">
                <a:latin typeface="Bwgrkn"/>
                <a:cs typeface="Bwgrkn"/>
              </a:rPr>
              <a:t>  </a:t>
            </a:r>
            <a:r>
              <a:rPr lang="el-GR" sz="2000" dirty="0">
                <a:latin typeface="Bwgrkn"/>
                <a:cs typeface="Bwgrkn"/>
              </a:rPr>
              <a:t> </a:t>
            </a:r>
            <a:r>
              <a:rPr lang="es-PE" sz="2400" dirty="0">
                <a:cs typeface="+mn-cs"/>
              </a:rPr>
              <a:t>a nosotros 						mismos</a:t>
            </a:r>
          </a:p>
        </p:txBody>
      </p:sp>
      <p:sp>
        <p:nvSpPr>
          <p:cNvPr id="12385" name="Text Box 97"/>
          <p:cNvSpPr txBox="1">
            <a:spLocks noChangeArrowheads="1"/>
          </p:cNvSpPr>
          <p:nvPr/>
        </p:nvSpPr>
        <p:spPr bwMode="auto">
          <a:xfrm>
            <a:off x="2051050" y="3748732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P     A    I     1     P                   </a:t>
            </a:r>
            <a:r>
              <a:rPr lang="es-PE" sz="2400" dirty="0">
                <a:latin typeface="Bwgrkn"/>
                <a:cs typeface="Bwgrkn"/>
              </a:rPr>
              <a:t>khru,ssw  </a:t>
            </a:r>
            <a:r>
              <a:rPr lang="es-PE" sz="2000" dirty="0">
                <a:cs typeface="+mn-cs"/>
              </a:rPr>
              <a:t>predicamos</a:t>
            </a:r>
          </a:p>
        </p:txBody>
      </p:sp>
      <p:sp>
        <p:nvSpPr>
          <p:cNvPr id="12386" name="Text Box 98"/>
          <p:cNvSpPr txBox="1">
            <a:spLocks noChangeArrowheads="1"/>
          </p:cNvSpPr>
          <p:nvPr/>
        </p:nvSpPr>
        <p:spPr bwMode="auto">
          <a:xfrm>
            <a:off x="2051050" y="4179738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M     A   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latin typeface="Bwgrkn"/>
                <a:cs typeface="Bwgrkn"/>
              </a:rPr>
              <a:t>ku,rioj  </a:t>
            </a:r>
            <a:r>
              <a:rPr lang="es-PE" sz="2000" dirty="0">
                <a:latin typeface="Bwgrkn"/>
                <a:cs typeface="Bwgrkn"/>
              </a:rPr>
              <a:t>   </a:t>
            </a:r>
            <a:r>
              <a:rPr lang="es-PE" sz="2000" dirty="0">
                <a:cs typeface="+mn-cs"/>
              </a:rPr>
              <a:t>Señor</a:t>
            </a:r>
          </a:p>
        </p:txBody>
      </p:sp>
    </p:spTree>
    <p:extLst>
      <p:ext uri="{BB962C8B-B14F-4D97-AF65-F5344CB8AC3E}">
        <p14:creationId xmlns:p14="http://schemas.microsoft.com/office/powerpoint/2010/main" val="211589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383" grpId="0"/>
      <p:bldP spid="12385" grpId="0"/>
      <p:bldP spid="1238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8313" y="-139586"/>
            <a:ext cx="84597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PE" sz="3200" dirty="0">
                <a:latin typeface="Gentium"/>
                <a:cs typeface="Gentium"/>
              </a:rPr>
              <a:t>2 Cor. 4:5  </a:t>
            </a:r>
            <a:r>
              <a:rPr lang="el-GR" sz="3200" dirty="0">
                <a:latin typeface="Gentium"/>
                <a:cs typeface="Gentium"/>
              </a:rPr>
              <a:t>οὐ γὰρ ἑαυτοὺς κηρύσσομεν</a:t>
            </a:r>
            <a:r>
              <a:rPr lang="es-PE" sz="2800" dirty="0">
                <a:latin typeface="Gentium"/>
                <a:cs typeface="Gentium"/>
              </a:rPr>
              <a:t> (</a:t>
            </a:r>
            <a:r>
              <a:rPr lang="el-GR" sz="3600" dirty="0">
                <a:latin typeface="Gentium"/>
                <a:cs typeface="Gentium"/>
              </a:rPr>
              <a:t>κηρύσσω</a:t>
            </a:r>
            <a:r>
              <a:rPr lang="es-ES_tradnl" sz="3600" dirty="0">
                <a:latin typeface="Gentium"/>
                <a:cs typeface="Gentium"/>
              </a:rPr>
              <a:t> </a:t>
            </a:r>
            <a:r>
              <a:rPr lang="en-US" sz="3200" dirty="0">
                <a:latin typeface="Gentium"/>
                <a:cs typeface="Gentium"/>
              </a:rPr>
              <a:t>= </a:t>
            </a:r>
            <a:r>
              <a:rPr lang="es-PE" sz="2800" dirty="0">
                <a:latin typeface="Gentium"/>
                <a:cs typeface="Gentium"/>
              </a:rPr>
              <a:t>predicar)</a:t>
            </a:r>
            <a:r>
              <a:rPr lang="el-GR" sz="3200" dirty="0">
                <a:latin typeface="Gentium"/>
                <a:cs typeface="Gentium"/>
              </a:rPr>
              <a:t> ἀλλὰ Ἰησοῦν Χριστὸν κύριον, ἑαυτοὺς δὲ δούλους ὑμῶν διὰ Ἰησοῦν.</a:t>
            </a:r>
            <a:endParaRPr lang="es-PE" sz="3200" dirty="0">
              <a:latin typeface="Gentium"/>
              <a:cs typeface="Gentium"/>
              <a:hlinkClick r:id="" action="ppaction://noaction"/>
            </a:endParaRPr>
          </a:p>
        </p:txBody>
      </p:sp>
      <p:graphicFrame>
        <p:nvGraphicFramePr>
          <p:cNvPr id="1238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47517"/>
              </p:ext>
            </p:extLst>
          </p:nvPr>
        </p:nvGraphicFramePr>
        <p:xfrm>
          <a:off x="250828" y="2722412"/>
          <a:ext cx="8702675" cy="2280978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ἑαυτοὺς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κηρύσσομεν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κύριον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δούλους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2051050" y="2992685"/>
            <a:ext cx="7092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1     P     M     A    </a:t>
            </a:r>
            <a:r>
              <a:rPr lang="es-PE" sz="2400" dirty="0">
                <a:latin typeface="Bwgrkn"/>
                <a:cs typeface="Bwgrkn"/>
              </a:rPr>
              <a:t>evmautou/</a:t>
            </a:r>
            <a:r>
              <a:rPr lang="es-PE" sz="2000" dirty="0">
                <a:latin typeface="Bwgrkn"/>
                <a:cs typeface="Bwgrkn"/>
              </a:rPr>
              <a:t>  </a:t>
            </a:r>
            <a:r>
              <a:rPr lang="el-GR" sz="2000" dirty="0">
                <a:latin typeface="Bwgrkn"/>
                <a:cs typeface="Bwgrkn"/>
              </a:rPr>
              <a:t> </a:t>
            </a:r>
            <a:r>
              <a:rPr lang="es-PE" sz="2400" dirty="0">
                <a:cs typeface="+mn-cs"/>
              </a:rPr>
              <a:t>a nosotros 						mismos</a:t>
            </a:r>
          </a:p>
        </p:txBody>
      </p:sp>
      <p:sp>
        <p:nvSpPr>
          <p:cNvPr id="12385" name="Text Box 97"/>
          <p:cNvSpPr txBox="1">
            <a:spLocks noChangeArrowheads="1"/>
          </p:cNvSpPr>
          <p:nvPr/>
        </p:nvSpPr>
        <p:spPr bwMode="auto">
          <a:xfrm>
            <a:off x="2051050" y="3748732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P     A    I     1     P                   </a:t>
            </a:r>
            <a:r>
              <a:rPr lang="es-PE" sz="2400" dirty="0">
                <a:latin typeface="Bwgrkn"/>
                <a:cs typeface="Bwgrkn"/>
              </a:rPr>
              <a:t>khru,ssw  </a:t>
            </a:r>
            <a:r>
              <a:rPr lang="es-PE" sz="2000" dirty="0">
                <a:cs typeface="+mn-cs"/>
              </a:rPr>
              <a:t>predicamos</a:t>
            </a:r>
          </a:p>
        </p:txBody>
      </p:sp>
      <p:sp>
        <p:nvSpPr>
          <p:cNvPr id="12386" name="Text Box 98"/>
          <p:cNvSpPr txBox="1">
            <a:spLocks noChangeArrowheads="1"/>
          </p:cNvSpPr>
          <p:nvPr/>
        </p:nvSpPr>
        <p:spPr bwMode="auto">
          <a:xfrm>
            <a:off x="2051050" y="4179738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M     A   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latin typeface="Bwgrkn"/>
                <a:cs typeface="Bwgrkn"/>
              </a:rPr>
              <a:t>ku,rioj  </a:t>
            </a:r>
            <a:r>
              <a:rPr lang="es-PE" sz="2000" dirty="0">
                <a:latin typeface="Bwgrkn"/>
                <a:cs typeface="Bwgrkn"/>
              </a:rPr>
              <a:t>   </a:t>
            </a:r>
            <a:r>
              <a:rPr lang="es-PE" sz="2000" dirty="0">
                <a:cs typeface="+mn-cs"/>
              </a:rPr>
              <a:t>Señor</a:t>
            </a:r>
          </a:p>
        </p:txBody>
      </p:sp>
      <p:sp>
        <p:nvSpPr>
          <p:cNvPr id="12387" name="Text Box 99"/>
          <p:cNvSpPr txBox="1">
            <a:spLocks noChangeArrowheads="1"/>
          </p:cNvSpPr>
          <p:nvPr/>
        </p:nvSpPr>
        <p:spPr bwMode="auto">
          <a:xfrm>
            <a:off x="2051050" y="4558357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P     M     A   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latin typeface="Bwgrkn"/>
                <a:cs typeface="Bwgrkn"/>
              </a:rPr>
              <a:t>dou,loj  </a:t>
            </a:r>
            <a:r>
              <a:rPr lang="es-PE" sz="2000" dirty="0">
                <a:latin typeface="Bwgrkn"/>
                <a:cs typeface="Bwgrkn"/>
              </a:rPr>
              <a:t>   </a:t>
            </a:r>
            <a:r>
              <a:rPr lang="es-PE" sz="2000" dirty="0">
                <a:cs typeface="+mn-cs"/>
              </a:rPr>
              <a:t>siervos</a:t>
            </a:r>
          </a:p>
        </p:txBody>
      </p:sp>
    </p:spTree>
    <p:extLst>
      <p:ext uri="{BB962C8B-B14F-4D97-AF65-F5344CB8AC3E}">
        <p14:creationId xmlns:p14="http://schemas.microsoft.com/office/powerpoint/2010/main" val="243077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383" grpId="0"/>
      <p:bldP spid="12385" grpId="0"/>
      <p:bldP spid="12386" grpId="0"/>
      <p:bldP spid="1238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8313" y="-139586"/>
            <a:ext cx="84597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PE" sz="3200" dirty="0">
                <a:latin typeface="Gentium"/>
                <a:cs typeface="Gentium"/>
              </a:rPr>
              <a:t>2 Cor. 4:5  </a:t>
            </a:r>
            <a:r>
              <a:rPr lang="el-GR" sz="3200" dirty="0">
                <a:latin typeface="Gentium"/>
                <a:cs typeface="Gentium"/>
              </a:rPr>
              <a:t>οὐ γὰρ ἑαυτοὺς κηρύσσομεν</a:t>
            </a:r>
            <a:r>
              <a:rPr lang="es-PE" sz="2800" dirty="0">
                <a:latin typeface="Gentium"/>
                <a:cs typeface="Gentium"/>
              </a:rPr>
              <a:t> (</a:t>
            </a:r>
            <a:r>
              <a:rPr lang="el-GR" sz="3600" dirty="0">
                <a:latin typeface="Gentium"/>
                <a:cs typeface="Gentium"/>
              </a:rPr>
              <a:t>κηρύσσω</a:t>
            </a:r>
            <a:r>
              <a:rPr lang="es-ES_tradnl" sz="3600" dirty="0">
                <a:latin typeface="Gentium"/>
                <a:cs typeface="Gentium"/>
              </a:rPr>
              <a:t> </a:t>
            </a:r>
            <a:r>
              <a:rPr lang="en-US" sz="3200" dirty="0">
                <a:latin typeface="Gentium"/>
                <a:cs typeface="Gentium"/>
              </a:rPr>
              <a:t>= </a:t>
            </a:r>
            <a:r>
              <a:rPr lang="es-PE" sz="2800" dirty="0">
                <a:latin typeface="Gentium"/>
                <a:cs typeface="Gentium"/>
              </a:rPr>
              <a:t>predicar)</a:t>
            </a:r>
            <a:r>
              <a:rPr lang="el-GR" sz="3200" dirty="0">
                <a:latin typeface="Gentium"/>
                <a:cs typeface="Gentium"/>
              </a:rPr>
              <a:t> ἀλλὰ Ἰησοῦν Χριστὸν κύριον, ἑαυτοὺς δὲ δούλους ὑμῶν διὰ Ἰησοῦν.</a:t>
            </a:r>
            <a:endParaRPr lang="es-PE" sz="3200" dirty="0">
              <a:latin typeface="Gentium"/>
              <a:cs typeface="Gentium"/>
              <a:hlinkClick r:id="" action="ppaction://noaction"/>
            </a:endParaRPr>
          </a:p>
        </p:txBody>
      </p:sp>
      <p:graphicFrame>
        <p:nvGraphicFramePr>
          <p:cNvPr id="1238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723197"/>
              </p:ext>
            </p:extLst>
          </p:nvPr>
        </p:nvGraphicFramePr>
        <p:xfrm>
          <a:off x="250828" y="2722412"/>
          <a:ext cx="8702675" cy="2280978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ἑαυτοὺς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κηρύσσομεν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κύριον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δούλους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81" name="Text Box 93"/>
          <p:cNvSpPr txBox="1">
            <a:spLocks noChangeArrowheads="1"/>
          </p:cNvSpPr>
          <p:nvPr/>
        </p:nvSpPr>
        <p:spPr bwMode="auto">
          <a:xfrm>
            <a:off x="468313" y="1347614"/>
            <a:ext cx="84248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Porque no nos predicamos a nosotros mismos sino a Jesucristo Señor, y a nosotros mismos sus siervos por causa de Jesús.</a:t>
            </a:r>
          </a:p>
        </p:txBody>
      </p:sp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2051050" y="2992685"/>
            <a:ext cx="7092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1     P     M     A    </a:t>
            </a:r>
            <a:r>
              <a:rPr lang="es-PE" sz="2400" dirty="0">
                <a:latin typeface="Bwgrkn"/>
                <a:cs typeface="Bwgrkn"/>
              </a:rPr>
              <a:t>evmautou/</a:t>
            </a:r>
            <a:r>
              <a:rPr lang="es-PE" sz="2000" dirty="0">
                <a:latin typeface="Bwgrkn"/>
                <a:cs typeface="Bwgrkn"/>
              </a:rPr>
              <a:t>  </a:t>
            </a:r>
            <a:r>
              <a:rPr lang="el-GR" sz="2000" dirty="0">
                <a:latin typeface="Bwgrkn"/>
                <a:cs typeface="Bwgrkn"/>
              </a:rPr>
              <a:t> </a:t>
            </a:r>
            <a:r>
              <a:rPr lang="es-PE" sz="2400" dirty="0">
                <a:cs typeface="+mn-cs"/>
              </a:rPr>
              <a:t>a nosotros 						mismos</a:t>
            </a:r>
          </a:p>
        </p:txBody>
      </p:sp>
      <p:sp>
        <p:nvSpPr>
          <p:cNvPr id="12385" name="Text Box 97"/>
          <p:cNvSpPr txBox="1">
            <a:spLocks noChangeArrowheads="1"/>
          </p:cNvSpPr>
          <p:nvPr/>
        </p:nvSpPr>
        <p:spPr bwMode="auto">
          <a:xfrm>
            <a:off x="2051050" y="3748732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P     A    I     1     P                   </a:t>
            </a:r>
            <a:r>
              <a:rPr lang="es-PE" sz="2400" dirty="0">
                <a:latin typeface="Bwgrkn"/>
                <a:cs typeface="Bwgrkn"/>
              </a:rPr>
              <a:t>khru,ssw  </a:t>
            </a:r>
            <a:r>
              <a:rPr lang="es-PE" sz="2000" dirty="0">
                <a:cs typeface="+mn-cs"/>
              </a:rPr>
              <a:t>predicamos</a:t>
            </a:r>
          </a:p>
        </p:txBody>
      </p:sp>
      <p:sp>
        <p:nvSpPr>
          <p:cNvPr id="12386" name="Text Box 98"/>
          <p:cNvSpPr txBox="1">
            <a:spLocks noChangeArrowheads="1"/>
          </p:cNvSpPr>
          <p:nvPr/>
        </p:nvSpPr>
        <p:spPr bwMode="auto">
          <a:xfrm>
            <a:off x="2051050" y="4179738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M     A   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latin typeface="Bwgrkn"/>
                <a:cs typeface="Bwgrkn"/>
              </a:rPr>
              <a:t>ku,rioj  </a:t>
            </a:r>
            <a:r>
              <a:rPr lang="es-PE" sz="2000" dirty="0">
                <a:latin typeface="Bwgrkn"/>
                <a:cs typeface="Bwgrkn"/>
              </a:rPr>
              <a:t>   </a:t>
            </a:r>
            <a:r>
              <a:rPr lang="es-PE" sz="2000" dirty="0">
                <a:cs typeface="+mn-cs"/>
              </a:rPr>
              <a:t>Señor</a:t>
            </a:r>
          </a:p>
        </p:txBody>
      </p:sp>
      <p:sp>
        <p:nvSpPr>
          <p:cNvPr id="12387" name="Text Box 99"/>
          <p:cNvSpPr txBox="1">
            <a:spLocks noChangeArrowheads="1"/>
          </p:cNvSpPr>
          <p:nvPr/>
        </p:nvSpPr>
        <p:spPr bwMode="auto">
          <a:xfrm>
            <a:off x="2051050" y="4558357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P     M     A   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latin typeface="Bwgrkn"/>
                <a:cs typeface="Bwgrkn"/>
              </a:rPr>
              <a:t>dou,loj  </a:t>
            </a:r>
            <a:r>
              <a:rPr lang="es-PE" sz="2000" dirty="0">
                <a:latin typeface="Bwgrkn"/>
                <a:cs typeface="Bwgrkn"/>
              </a:rPr>
              <a:t>   </a:t>
            </a:r>
            <a:r>
              <a:rPr lang="es-PE" sz="2000" dirty="0">
                <a:cs typeface="+mn-cs"/>
              </a:rPr>
              <a:t>siervos</a:t>
            </a:r>
          </a:p>
        </p:txBody>
      </p:sp>
    </p:spTree>
    <p:extLst>
      <p:ext uri="{BB962C8B-B14F-4D97-AF65-F5344CB8AC3E}">
        <p14:creationId xmlns:p14="http://schemas.microsoft.com/office/powerpoint/2010/main" val="363690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381" grpId="0"/>
      <p:bldP spid="12383" grpId="0"/>
      <p:bldP spid="12385" grpId="0"/>
      <p:bldP spid="12386" grpId="0"/>
      <p:bldP spid="1238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4925" y="303610"/>
            <a:ext cx="9074150" cy="1565672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s-PE" sz="3200" dirty="0">
                <a:latin typeface="Gentium"/>
                <a:cs typeface="Gentium"/>
              </a:rPr>
              <a:t>   Jn. 2:22  </a:t>
            </a:r>
            <a:r>
              <a:rPr lang="el-GR" sz="3200" dirty="0">
                <a:latin typeface="Gentium"/>
                <a:cs typeface="Gentium"/>
              </a:rPr>
              <a:t>ἐμνήσθησαν </a:t>
            </a:r>
            <a:r>
              <a:rPr lang="es-PE" sz="2800" dirty="0">
                <a:latin typeface="Gentium"/>
                <a:cs typeface="Gentium"/>
              </a:rPr>
              <a:t>(recordaron) </a:t>
            </a:r>
            <a:r>
              <a:rPr lang="el-GR" sz="3200" dirty="0">
                <a:latin typeface="Gentium"/>
                <a:cs typeface="Gentium"/>
              </a:rPr>
              <a:t>οἱ μαθηταὶ αὐτοῦ ὅτι τοῦτο ἔλεγεν, καὶ ἐπίστευσαν</a:t>
            </a:r>
            <a:r>
              <a:rPr lang="es-PE" sz="2800" dirty="0">
                <a:latin typeface="Gentium"/>
                <a:cs typeface="Gentium"/>
              </a:rPr>
              <a:t> (creyeron)</a:t>
            </a:r>
            <a:r>
              <a:rPr lang="el-GR" sz="3200" dirty="0">
                <a:latin typeface="Gentium"/>
                <a:cs typeface="Gentium"/>
              </a:rPr>
              <a:t> τῇ γραφῇ καὶ τῷ λόγῳ ὃν εἶπεν</a:t>
            </a:r>
            <a:r>
              <a:rPr lang="es-PE" sz="3200" dirty="0">
                <a:latin typeface="Gentium"/>
                <a:cs typeface="Gentium"/>
              </a:rPr>
              <a:t> </a:t>
            </a:r>
            <a:r>
              <a:rPr lang="es-PE" sz="2800" dirty="0">
                <a:latin typeface="Gentium"/>
                <a:cs typeface="Gentium"/>
              </a:rPr>
              <a:t>(habló)</a:t>
            </a:r>
            <a:r>
              <a:rPr lang="el-GR" sz="3200" dirty="0">
                <a:latin typeface="Gentium"/>
                <a:cs typeface="Gentium"/>
              </a:rPr>
              <a:t> ὁ Ἰησοῦς.</a:t>
            </a:r>
            <a:r>
              <a:rPr lang="es-PE" sz="3200" dirty="0">
                <a:latin typeface="Gentium"/>
                <a:cs typeface="Gentium"/>
              </a:rPr>
              <a:t> </a:t>
            </a:r>
            <a:endParaRPr lang="es-PE" sz="3200" dirty="0">
              <a:latin typeface="Gentium"/>
              <a:cs typeface="Gentium"/>
              <a:hlinkClick r:id="" action="ppaction://noaction"/>
            </a:endParaRPr>
          </a:p>
        </p:txBody>
      </p:sp>
      <p:graphicFrame>
        <p:nvGraphicFramePr>
          <p:cNvPr id="17490" name="Group 82"/>
          <p:cNvGraphicFramePr>
            <a:graphicFrameLocks noGrp="1"/>
          </p:cNvGraphicFramePr>
          <p:nvPr/>
        </p:nvGraphicFramePr>
        <p:xfrm>
          <a:off x="250828" y="3003948"/>
          <a:ext cx="8702675" cy="1919029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μαθηταὶ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τοῦτο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ἔλεγεν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ὃν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8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91074"/>
              </p:ext>
            </p:extLst>
          </p:nvPr>
        </p:nvGraphicFramePr>
        <p:xfrm>
          <a:off x="179391" y="573881"/>
          <a:ext cx="8785225" cy="1712111"/>
        </p:xfrm>
        <a:graphic>
          <a:graphicData uri="http://schemas.openxmlformats.org/drawingml/2006/table">
            <a:tbl>
              <a:tblPr/>
              <a:tblGrid>
                <a:gridCol w="1223962"/>
                <a:gridCol w="1728788"/>
                <a:gridCol w="1727200"/>
                <a:gridCol w="1728787"/>
                <a:gridCol w="2376488"/>
              </a:tblGrid>
              <a:tr h="388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Masc.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Fem.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Neut.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Gen.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de unos a otros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Dat.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a/para unos a otros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Acus.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unos a otros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29" name="Text Box 157"/>
          <p:cNvSpPr txBox="1">
            <a:spLocks noChangeArrowheads="1"/>
          </p:cNvSpPr>
          <p:nvPr/>
        </p:nvSpPr>
        <p:spPr bwMode="auto">
          <a:xfrm>
            <a:off x="323850" y="-20538"/>
            <a:ext cx="84963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pronombre reciprico </a:t>
            </a:r>
            <a:r>
              <a:rPr lang="es-MX" sz="3200" dirty="0">
                <a:latin typeface="Bwgrkn"/>
                <a:cs typeface="Bwgrkn"/>
              </a:rPr>
              <a:t>avllh,lwn</a:t>
            </a:r>
            <a:r>
              <a:rPr lang="es-MX" sz="2800" dirty="0">
                <a:cs typeface="+mn-cs"/>
              </a:rPr>
              <a:t>, </a:t>
            </a:r>
            <a:r>
              <a:rPr lang="es-MX" sz="2800" i="1" dirty="0">
                <a:cs typeface="+mn-cs"/>
              </a:rPr>
              <a:t>de unos a otros</a:t>
            </a:r>
            <a:r>
              <a:rPr lang="es-MX" sz="2800" dirty="0" smtClean="0">
                <a:cs typeface="+mn-cs"/>
              </a:rPr>
              <a:t>.</a:t>
            </a:r>
            <a:endParaRPr lang="es-MX" sz="2800" dirty="0">
              <a:latin typeface="Bwgrkl" charset="0"/>
              <a:cs typeface="+mn-cs"/>
            </a:endParaRPr>
          </a:p>
        </p:txBody>
      </p:sp>
      <p:sp>
        <p:nvSpPr>
          <p:cNvPr id="3230" name="Text Box 158"/>
          <p:cNvSpPr txBox="1">
            <a:spLocks noChangeArrowheads="1"/>
          </p:cNvSpPr>
          <p:nvPr/>
        </p:nvSpPr>
        <p:spPr bwMode="auto">
          <a:xfrm>
            <a:off x="755650" y="2283718"/>
            <a:ext cx="34559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dirty="0" err="1">
                <a:latin typeface="Bwgrkn"/>
                <a:cs typeface="Bwgrkn"/>
              </a:rPr>
              <a:t>ble,pousin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b="1" u="sng" dirty="0" err="1">
                <a:latin typeface="Bwgrkn"/>
                <a:cs typeface="Bwgrkn"/>
              </a:rPr>
              <a:t>avllh,louj</a:t>
            </a:r>
            <a:endParaRPr lang="es-PE" b="1" u="sng" dirty="0">
              <a:latin typeface="Bwgrkn"/>
              <a:cs typeface="Bwgrkn"/>
            </a:endParaRPr>
          </a:p>
        </p:txBody>
      </p:sp>
      <p:sp>
        <p:nvSpPr>
          <p:cNvPr id="3231" name="Text Box 159"/>
          <p:cNvSpPr txBox="1">
            <a:spLocks noChangeArrowheads="1"/>
          </p:cNvSpPr>
          <p:nvPr/>
        </p:nvSpPr>
        <p:spPr bwMode="auto">
          <a:xfrm>
            <a:off x="4356100" y="2338486"/>
            <a:ext cx="4787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dirty="0">
                <a:cs typeface="+mn-cs"/>
              </a:rPr>
              <a:t>(Ellos) se ven </a:t>
            </a:r>
            <a:r>
              <a:rPr lang="es-ES" sz="2800" u="sng" dirty="0">
                <a:cs typeface="+mn-cs"/>
              </a:rPr>
              <a:t>unos a otros</a:t>
            </a:r>
            <a:endParaRPr lang="es-PE" sz="2800" u="sng" dirty="0">
              <a:cs typeface="+mn-cs"/>
            </a:endParaRPr>
          </a:p>
        </p:txBody>
      </p:sp>
      <p:sp>
        <p:nvSpPr>
          <p:cNvPr id="3232" name="Text Box 160"/>
          <p:cNvSpPr txBox="1">
            <a:spLocks noChangeArrowheads="1"/>
          </p:cNvSpPr>
          <p:nvPr/>
        </p:nvSpPr>
        <p:spPr bwMode="auto">
          <a:xfrm>
            <a:off x="468313" y="2913668"/>
            <a:ext cx="8280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dirty="0">
                <a:cs typeface="+mn-cs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e;legon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ou</a:t>
            </a:r>
            <a:r>
              <a:rPr lang="es-ES" sz="3200" dirty="0">
                <a:latin typeface="Bwgrkn"/>
                <a:cs typeface="Bwgrkn"/>
              </a:rPr>
              <a:t>=n </a:t>
            </a:r>
            <a:r>
              <a:rPr lang="es-ES" sz="3200" dirty="0" err="1">
                <a:latin typeface="Bwgrkn"/>
                <a:cs typeface="Bwgrkn"/>
              </a:rPr>
              <a:t>oi</a:t>
            </a:r>
            <a:r>
              <a:rPr lang="es-ES" sz="3200" dirty="0">
                <a:latin typeface="Bwgrkn"/>
                <a:cs typeface="Bwgrkn"/>
              </a:rPr>
              <a:t>` </a:t>
            </a:r>
            <a:r>
              <a:rPr lang="es-ES" sz="3200" dirty="0" err="1">
                <a:latin typeface="Bwgrkn"/>
                <a:cs typeface="Bwgrkn"/>
              </a:rPr>
              <a:t>maqhtai</a:t>
            </a:r>
            <a:r>
              <a:rPr lang="es-ES" sz="3200" dirty="0">
                <a:latin typeface="Bwgrkn"/>
                <a:cs typeface="Bwgrkn"/>
              </a:rPr>
              <a:t>. </a:t>
            </a:r>
            <a:r>
              <a:rPr lang="es-ES" sz="3200" dirty="0" err="1">
                <a:latin typeface="Bwgrkn"/>
                <a:cs typeface="Bwgrkn"/>
              </a:rPr>
              <a:t>pro.j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b="1" u="sng" dirty="0" err="1">
                <a:latin typeface="Bwgrkn"/>
                <a:cs typeface="Bwgrkn"/>
              </a:rPr>
              <a:t>avllh,louj</a:t>
            </a:r>
            <a:r>
              <a:rPr lang="es-ES" sz="3200" dirty="0">
                <a:latin typeface="Bwgrkn"/>
                <a:cs typeface="Bwgrkn"/>
              </a:rPr>
              <a:t>\</a:t>
            </a:r>
            <a:r>
              <a:rPr lang="en-US" dirty="0">
                <a:latin typeface="Bwgrkn"/>
                <a:cs typeface="Bwgrkn"/>
              </a:rPr>
              <a:t> </a:t>
            </a:r>
            <a:endParaRPr lang="es-PE" dirty="0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278012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4925" y="303610"/>
            <a:ext cx="9074150" cy="1565672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s-PE" sz="3200" dirty="0">
                <a:latin typeface="Gentium"/>
                <a:cs typeface="Gentium"/>
              </a:rPr>
              <a:t>   Jn. 2:22  </a:t>
            </a:r>
            <a:r>
              <a:rPr lang="el-GR" sz="3200" dirty="0">
                <a:latin typeface="Gentium"/>
                <a:cs typeface="Gentium"/>
              </a:rPr>
              <a:t>ἐμνήσθησαν </a:t>
            </a:r>
            <a:r>
              <a:rPr lang="es-PE" sz="2800" dirty="0">
                <a:latin typeface="Gentium"/>
                <a:cs typeface="Gentium"/>
              </a:rPr>
              <a:t>(recordaron) </a:t>
            </a:r>
            <a:r>
              <a:rPr lang="el-GR" sz="3200" dirty="0">
                <a:latin typeface="Gentium"/>
                <a:cs typeface="Gentium"/>
              </a:rPr>
              <a:t>οἱ μαθηταὶ αὐτοῦ ὅτι τοῦτο ἔλεγεν, καὶ ἐπίστευσαν</a:t>
            </a:r>
            <a:r>
              <a:rPr lang="es-PE" sz="2800" dirty="0">
                <a:latin typeface="Gentium"/>
                <a:cs typeface="Gentium"/>
              </a:rPr>
              <a:t> (creyeron)</a:t>
            </a:r>
            <a:r>
              <a:rPr lang="el-GR" sz="3200" dirty="0">
                <a:latin typeface="Gentium"/>
                <a:cs typeface="Gentium"/>
              </a:rPr>
              <a:t> τῇ γραφῇ καὶ τῷ λόγῳ ὃν εἶπεν</a:t>
            </a:r>
            <a:r>
              <a:rPr lang="es-PE" sz="3200" dirty="0">
                <a:latin typeface="Gentium"/>
                <a:cs typeface="Gentium"/>
              </a:rPr>
              <a:t> </a:t>
            </a:r>
            <a:r>
              <a:rPr lang="es-PE" sz="2800" dirty="0">
                <a:latin typeface="Gentium"/>
                <a:cs typeface="Gentium"/>
              </a:rPr>
              <a:t>(habló)</a:t>
            </a:r>
            <a:r>
              <a:rPr lang="el-GR" sz="3200" dirty="0">
                <a:latin typeface="Gentium"/>
                <a:cs typeface="Gentium"/>
              </a:rPr>
              <a:t> ὁ Ἰησοῦς.</a:t>
            </a:r>
            <a:r>
              <a:rPr lang="es-PE" sz="3200" dirty="0">
                <a:latin typeface="Gentium"/>
                <a:cs typeface="Gentium"/>
              </a:rPr>
              <a:t> </a:t>
            </a:r>
            <a:endParaRPr lang="es-PE" sz="3200" dirty="0">
              <a:latin typeface="Gentium"/>
              <a:cs typeface="Gentium"/>
              <a:hlinkClick r:id="" action="ppaction://noaction"/>
            </a:endParaRPr>
          </a:p>
        </p:txBody>
      </p:sp>
      <p:graphicFrame>
        <p:nvGraphicFramePr>
          <p:cNvPr id="17490" name="Group 82"/>
          <p:cNvGraphicFramePr>
            <a:graphicFrameLocks noGrp="1"/>
          </p:cNvGraphicFramePr>
          <p:nvPr/>
        </p:nvGraphicFramePr>
        <p:xfrm>
          <a:off x="250828" y="3003948"/>
          <a:ext cx="8702675" cy="1919029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μαθηταὶ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τοῦτο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ἔλεγεν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ὃν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2051050" y="3274220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P     M     N    </a:t>
            </a:r>
            <a:r>
              <a:rPr lang="es-PE" sz="2400" dirty="0">
                <a:latin typeface="Bwgrkn"/>
                <a:cs typeface="Bwgrkn"/>
              </a:rPr>
              <a:t>maqhth/j</a:t>
            </a:r>
            <a:r>
              <a:rPr lang="es-PE" sz="2400" dirty="0">
                <a:latin typeface="TekniaGreek" charset="0"/>
                <a:cs typeface="+mn-cs"/>
              </a:rPr>
              <a:t>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 discipulos</a:t>
            </a:r>
          </a:p>
        </p:txBody>
      </p:sp>
    </p:spTree>
    <p:extLst>
      <p:ext uri="{BB962C8B-B14F-4D97-AF65-F5344CB8AC3E}">
        <p14:creationId xmlns:p14="http://schemas.microsoft.com/office/powerpoint/2010/main" val="271514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9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4925" y="303610"/>
            <a:ext cx="9074150" cy="1565672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s-PE" sz="3200" dirty="0">
                <a:latin typeface="Gentium"/>
                <a:cs typeface="Gentium"/>
              </a:rPr>
              <a:t>   Jn. 2:22  </a:t>
            </a:r>
            <a:r>
              <a:rPr lang="el-GR" sz="3200" dirty="0">
                <a:latin typeface="Gentium"/>
                <a:cs typeface="Gentium"/>
              </a:rPr>
              <a:t>ἐμνήσθησαν </a:t>
            </a:r>
            <a:r>
              <a:rPr lang="es-PE" sz="2800" dirty="0">
                <a:latin typeface="Gentium"/>
                <a:cs typeface="Gentium"/>
              </a:rPr>
              <a:t>(recordaron) </a:t>
            </a:r>
            <a:r>
              <a:rPr lang="el-GR" sz="3200" dirty="0">
                <a:latin typeface="Gentium"/>
                <a:cs typeface="Gentium"/>
              </a:rPr>
              <a:t>οἱ μαθηταὶ αὐτοῦ ὅτι τοῦτο ἔλεγεν, καὶ ἐπίστευσαν</a:t>
            </a:r>
            <a:r>
              <a:rPr lang="es-PE" sz="2800" dirty="0">
                <a:latin typeface="Gentium"/>
                <a:cs typeface="Gentium"/>
              </a:rPr>
              <a:t> (creyeron)</a:t>
            </a:r>
            <a:r>
              <a:rPr lang="el-GR" sz="3200" dirty="0">
                <a:latin typeface="Gentium"/>
                <a:cs typeface="Gentium"/>
              </a:rPr>
              <a:t> τῇ γραφῇ καὶ τῷ λόγῳ ὃν εἶπεν</a:t>
            </a:r>
            <a:r>
              <a:rPr lang="es-PE" sz="3200" dirty="0">
                <a:latin typeface="Gentium"/>
                <a:cs typeface="Gentium"/>
              </a:rPr>
              <a:t> </a:t>
            </a:r>
            <a:r>
              <a:rPr lang="es-PE" sz="2800" dirty="0">
                <a:latin typeface="Gentium"/>
                <a:cs typeface="Gentium"/>
              </a:rPr>
              <a:t>(habló)</a:t>
            </a:r>
            <a:r>
              <a:rPr lang="el-GR" sz="3200" dirty="0">
                <a:latin typeface="Gentium"/>
                <a:cs typeface="Gentium"/>
              </a:rPr>
              <a:t> ὁ Ἰησοῦς.</a:t>
            </a:r>
            <a:r>
              <a:rPr lang="es-PE" sz="3200" dirty="0">
                <a:latin typeface="Gentium"/>
                <a:cs typeface="Gentium"/>
              </a:rPr>
              <a:t> </a:t>
            </a:r>
            <a:endParaRPr lang="es-PE" sz="3200" dirty="0">
              <a:latin typeface="Gentium"/>
              <a:cs typeface="Gentium"/>
              <a:hlinkClick r:id="" action="ppaction://noaction"/>
            </a:endParaRPr>
          </a:p>
        </p:txBody>
      </p:sp>
      <p:graphicFrame>
        <p:nvGraphicFramePr>
          <p:cNvPr id="17490" name="Group 82"/>
          <p:cNvGraphicFramePr>
            <a:graphicFrameLocks noGrp="1"/>
          </p:cNvGraphicFramePr>
          <p:nvPr/>
        </p:nvGraphicFramePr>
        <p:xfrm>
          <a:off x="250828" y="3003948"/>
          <a:ext cx="8702675" cy="1919029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μαθηταὶ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τοῦτο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ἔλεγεν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ὃν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2051050" y="3274220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P     M     N    </a:t>
            </a:r>
            <a:r>
              <a:rPr lang="es-PE" sz="2400" dirty="0">
                <a:latin typeface="Bwgrkn"/>
                <a:cs typeface="Bwgrkn"/>
              </a:rPr>
              <a:t>maqhth/j</a:t>
            </a:r>
            <a:r>
              <a:rPr lang="es-PE" sz="2400" dirty="0">
                <a:latin typeface="TekniaGreek" charset="0"/>
                <a:cs typeface="+mn-cs"/>
              </a:rPr>
              <a:t>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 discipulos</a:t>
            </a:r>
          </a:p>
        </p:txBody>
      </p:sp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2051050" y="3694261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N     A     </a:t>
            </a:r>
            <a:r>
              <a:rPr lang="el-GR" sz="2400" dirty="0">
                <a:latin typeface="Minion Pro"/>
                <a:cs typeface="Minion Pro"/>
              </a:rPr>
              <a:t>οὗτός</a:t>
            </a:r>
            <a:r>
              <a:rPr lang="es-PE" sz="2400" dirty="0" smtClean="0">
                <a:latin typeface="TekniaGreek" charset="0"/>
                <a:cs typeface="+mn-cs"/>
              </a:rPr>
              <a:t> </a:t>
            </a:r>
            <a:r>
              <a:rPr lang="es-PE" sz="2400" dirty="0" smtClean="0">
                <a:latin typeface="Bwgrkl" charset="0"/>
                <a:cs typeface="+mn-cs"/>
              </a:rPr>
              <a:t> </a:t>
            </a:r>
            <a:r>
              <a:rPr lang="es-PE" sz="2400" dirty="0" smtClean="0">
                <a:cs typeface="+mn-cs"/>
              </a:rPr>
              <a:t>     </a:t>
            </a:r>
            <a:r>
              <a:rPr lang="es-PE" sz="2400" dirty="0">
                <a:cs typeface="+mn-cs"/>
              </a:rPr>
              <a:t>esto</a:t>
            </a:r>
          </a:p>
        </p:txBody>
      </p:sp>
    </p:spTree>
    <p:extLst>
      <p:ext uri="{BB962C8B-B14F-4D97-AF65-F5344CB8AC3E}">
        <p14:creationId xmlns:p14="http://schemas.microsoft.com/office/powerpoint/2010/main" val="184133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92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4925" y="303610"/>
            <a:ext cx="9074150" cy="1565672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s-PE" sz="3200" dirty="0">
                <a:latin typeface="Gentium"/>
                <a:cs typeface="Gentium"/>
              </a:rPr>
              <a:t>   Jn. 2:22  </a:t>
            </a:r>
            <a:r>
              <a:rPr lang="el-GR" sz="3200" dirty="0">
                <a:latin typeface="Gentium"/>
                <a:cs typeface="Gentium"/>
              </a:rPr>
              <a:t>ἐμνήσθησαν </a:t>
            </a:r>
            <a:r>
              <a:rPr lang="es-PE" sz="2800" dirty="0">
                <a:latin typeface="Gentium"/>
                <a:cs typeface="Gentium"/>
              </a:rPr>
              <a:t>(recordaron) </a:t>
            </a:r>
            <a:r>
              <a:rPr lang="el-GR" sz="3200" dirty="0">
                <a:latin typeface="Gentium"/>
                <a:cs typeface="Gentium"/>
              </a:rPr>
              <a:t>οἱ μαθηταὶ αὐτοῦ ὅτι τοῦτο ἔλεγεν, καὶ ἐπίστευσαν</a:t>
            </a:r>
            <a:r>
              <a:rPr lang="es-PE" sz="2800" dirty="0">
                <a:latin typeface="Gentium"/>
                <a:cs typeface="Gentium"/>
              </a:rPr>
              <a:t> (creyeron)</a:t>
            </a:r>
            <a:r>
              <a:rPr lang="el-GR" sz="3200" dirty="0">
                <a:latin typeface="Gentium"/>
                <a:cs typeface="Gentium"/>
              </a:rPr>
              <a:t> τῇ γραφῇ καὶ τῷ λόγῳ ὃν εἶπεν</a:t>
            </a:r>
            <a:r>
              <a:rPr lang="es-PE" sz="3200" dirty="0">
                <a:latin typeface="Gentium"/>
                <a:cs typeface="Gentium"/>
              </a:rPr>
              <a:t> </a:t>
            </a:r>
            <a:r>
              <a:rPr lang="es-PE" sz="2800" dirty="0">
                <a:latin typeface="Gentium"/>
                <a:cs typeface="Gentium"/>
              </a:rPr>
              <a:t>(habló)</a:t>
            </a:r>
            <a:r>
              <a:rPr lang="el-GR" sz="3200" dirty="0">
                <a:latin typeface="Gentium"/>
                <a:cs typeface="Gentium"/>
              </a:rPr>
              <a:t> ὁ Ἰησοῦς.</a:t>
            </a:r>
            <a:r>
              <a:rPr lang="es-PE" sz="3200" dirty="0">
                <a:latin typeface="Gentium"/>
                <a:cs typeface="Gentium"/>
              </a:rPr>
              <a:t> </a:t>
            </a:r>
            <a:endParaRPr lang="es-PE" sz="3200" dirty="0">
              <a:latin typeface="Gentium"/>
              <a:cs typeface="Gentium"/>
              <a:hlinkClick r:id="" action="ppaction://noaction"/>
            </a:endParaRPr>
          </a:p>
        </p:txBody>
      </p:sp>
      <p:graphicFrame>
        <p:nvGraphicFramePr>
          <p:cNvPr id="17490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068546"/>
              </p:ext>
            </p:extLst>
          </p:nvPr>
        </p:nvGraphicFramePr>
        <p:xfrm>
          <a:off x="250828" y="3003948"/>
          <a:ext cx="8702675" cy="189684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μαθηταὶ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τοῦτο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ἔλεγεν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ὃν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2051050" y="3274220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P     M     N    </a:t>
            </a:r>
            <a:r>
              <a:rPr lang="es-PE" sz="2400" dirty="0">
                <a:latin typeface="Bwgrkn"/>
                <a:cs typeface="Bwgrkn"/>
              </a:rPr>
              <a:t>maqhth/j</a:t>
            </a:r>
            <a:r>
              <a:rPr lang="es-PE" sz="2400" dirty="0">
                <a:latin typeface="TekniaGreek" charset="0"/>
                <a:cs typeface="+mn-cs"/>
              </a:rPr>
              <a:t>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 discipulos</a:t>
            </a:r>
          </a:p>
        </p:txBody>
      </p:sp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2051050" y="3694261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N     A     </a:t>
            </a:r>
            <a:r>
              <a:rPr lang="el-GR" sz="2400" dirty="0">
                <a:latin typeface="Minion Pro"/>
                <a:cs typeface="Minion Pro"/>
              </a:rPr>
              <a:t>οὗτός</a:t>
            </a:r>
            <a:r>
              <a:rPr lang="es-PE" sz="2400" dirty="0" smtClean="0">
                <a:latin typeface="TekniaGreek" charset="0"/>
                <a:cs typeface="+mn-cs"/>
              </a:rPr>
              <a:t> </a:t>
            </a:r>
            <a:r>
              <a:rPr lang="es-PE" sz="2400" dirty="0" smtClean="0">
                <a:latin typeface="Bwgrkl" charset="0"/>
                <a:cs typeface="+mn-cs"/>
              </a:rPr>
              <a:t> </a:t>
            </a:r>
            <a:r>
              <a:rPr lang="es-PE" sz="2400" dirty="0" smtClean="0">
                <a:cs typeface="+mn-cs"/>
              </a:rPr>
              <a:t>     </a:t>
            </a:r>
            <a:r>
              <a:rPr lang="es-PE" sz="2400" dirty="0">
                <a:cs typeface="+mn-cs"/>
              </a:rPr>
              <a:t>esto</a:t>
            </a:r>
          </a:p>
        </p:txBody>
      </p:sp>
    </p:spTree>
    <p:extLst>
      <p:ext uri="{BB962C8B-B14F-4D97-AF65-F5344CB8AC3E}">
        <p14:creationId xmlns:p14="http://schemas.microsoft.com/office/powerpoint/2010/main" val="331263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92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4925" y="303610"/>
            <a:ext cx="9074150" cy="1565672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s-PE" sz="3200" dirty="0">
                <a:latin typeface="Gentium"/>
                <a:cs typeface="Gentium"/>
              </a:rPr>
              <a:t>   Jn. 2:22  </a:t>
            </a:r>
            <a:r>
              <a:rPr lang="el-GR" sz="3200" dirty="0">
                <a:latin typeface="Gentium"/>
                <a:cs typeface="Gentium"/>
              </a:rPr>
              <a:t>ἐμνήσθησαν </a:t>
            </a:r>
            <a:r>
              <a:rPr lang="es-PE" sz="2800" dirty="0">
                <a:latin typeface="Gentium"/>
                <a:cs typeface="Gentium"/>
              </a:rPr>
              <a:t>(recordaron) </a:t>
            </a:r>
            <a:r>
              <a:rPr lang="el-GR" sz="3200" dirty="0">
                <a:latin typeface="Gentium"/>
                <a:cs typeface="Gentium"/>
              </a:rPr>
              <a:t>οἱ μαθηταὶ αὐτοῦ ὅτι τοῦτο ἔλεγεν, καὶ ἐπίστευσαν</a:t>
            </a:r>
            <a:r>
              <a:rPr lang="es-PE" sz="2800" dirty="0">
                <a:latin typeface="Gentium"/>
                <a:cs typeface="Gentium"/>
              </a:rPr>
              <a:t> (creyeron)</a:t>
            </a:r>
            <a:r>
              <a:rPr lang="el-GR" sz="3200" dirty="0">
                <a:latin typeface="Gentium"/>
                <a:cs typeface="Gentium"/>
              </a:rPr>
              <a:t> τῇ γραφῇ καὶ τῷ λόγῳ ὃν εἶπεν</a:t>
            </a:r>
            <a:r>
              <a:rPr lang="es-PE" sz="3200" dirty="0">
                <a:latin typeface="Gentium"/>
                <a:cs typeface="Gentium"/>
              </a:rPr>
              <a:t> </a:t>
            </a:r>
            <a:r>
              <a:rPr lang="es-PE" sz="2800" dirty="0">
                <a:latin typeface="Gentium"/>
                <a:cs typeface="Gentium"/>
              </a:rPr>
              <a:t>(habló)</a:t>
            </a:r>
            <a:r>
              <a:rPr lang="el-GR" sz="3200" dirty="0">
                <a:latin typeface="Gentium"/>
                <a:cs typeface="Gentium"/>
              </a:rPr>
              <a:t> ὁ Ἰησοῦς.</a:t>
            </a:r>
            <a:r>
              <a:rPr lang="es-PE" sz="3200" dirty="0">
                <a:latin typeface="Gentium"/>
                <a:cs typeface="Gentium"/>
              </a:rPr>
              <a:t> </a:t>
            </a:r>
            <a:endParaRPr lang="es-PE" sz="3200" dirty="0">
              <a:latin typeface="Gentium"/>
              <a:cs typeface="Gentium"/>
              <a:hlinkClick r:id="" action="ppaction://noaction"/>
            </a:endParaRPr>
          </a:p>
        </p:txBody>
      </p:sp>
      <p:graphicFrame>
        <p:nvGraphicFramePr>
          <p:cNvPr id="17490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969530"/>
              </p:ext>
            </p:extLst>
          </p:nvPr>
        </p:nvGraphicFramePr>
        <p:xfrm>
          <a:off x="250828" y="3003948"/>
          <a:ext cx="8702675" cy="189684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μαθηταὶ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τοῦτο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ἔλεγεν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3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decía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ὃν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2051050" y="3274220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P     M     N    </a:t>
            </a:r>
            <a:r>
              <a:rPr lang="es-PE" sz="2400" dirty="0">
                <a:latin typeface="Bwgrkn"/>
                <a:cs typeface="Bwgrkn"/>
              </a:rPr>
              <a:t>maqhth/j</a:t>
            </a:r>
            <a:r>
              <a:rPr lang="es-PE" sz="2400" dirty="0">
                <a:latin typeface="TekniaGreek" charset="0"/>
                <a:cs typeface="+mn-cs"/>
              </a:rPr>
              <a:t>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 discipulos</a:t>
            </a:r>
          </a:p>
        </p:txBody>
      </p:sp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2051050" y="3694261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N     A     </a:t>
            </a:r>
            <a:r>
              <a:rPr lang="el-GR" sz="2400" dirty="0">
                <a:latin typeface="Minion Pro"/>
                <a:cs typeface="Minion Pro"/>
              </a:rPr>
              <a:t>οὗτός</a:t>
            </a:r>
            <a:r>
              <a:rPr lang="es-PE" sz="2400" dirty="0" smtClean="0">
                <a:latin typeface="TekniaGreek" charset="0"/>
                <a:cs typeface="+mn-cs"/>
              </a:rPr>
              <a:t> </a:t>
            </a:r>
            <a:r>
              <a:rPr lang="es-PE" sz="2400" dirty="0" smtClean="0">
                <a:latin typeface="Bwgrkl" charset="0"/>
                <a:cs typeface="+mn-cs"/>
              </a:rPr>
              <a:t> </a:t>
            </a:r>
            <a:r>
              <a:rPr lang="es-PE" sz="2400" dirty="0" smtClean="0">
                <a:cs typeface="+mn-cs"/>
              </a:rPr>
              <a:t>     </a:t>
            </a:r>
            <a:r>
              <a:rPr lang="es-PE" sz="2400" dirty="0">
                <a:cs typeface="+mn-cs"/>
              </a:rPr>
              <a:t>esto</a:t>
            </a:r>
          </a:p>
        </p:txBody>
      </p:sp>
    </p:spTree>
    <p:extLst>
      <p:ext uri="{BB962C8B-B14F-4D97-AF65-F5344CB8AC3E}">
        <p14:creationId xmlns:p14="http://schemas.microsoft.com/office/powerpoint/2010/main" val="401346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92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4925" y="303610"/>
            <a:ext cx="9074150" cy="1565672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s-PE" sz="3200" dirty="0">
                <a:latin typeface="Gentium"/>
                <a:cs typeface="Gentium"/>
              </a:rPr>
              <a:t>   Jn. 2:22  </a:t>
            </a:r>
            <a:r>
              <a:rPr lang="el-GR" sz="3200" dirty="0">
                <a:latin typeface="Gentium"/>
                <a:cs typeface="Gentium"/>
              </a:rPr>
              <a:t>ἐμνήσθησαν </a:t>
            </a:r>
            <a:r>
              <a:rPr lang="es-PE" sz="2800" dirty="0">
                <a:latin typeface="Gentium"/>
                <a:cs typeface="Gentium"/>
              </a:rPr>
              <a:t>(recordaron) </a:t>
            </a:r>
            <a:r>
              <a:rPr lang="el-GR" sz="3200" dirty="0">
                <a:latin typeface="Gentium"/>
                <a:cs typeface="Gentium"/>
              </a:rPr>
              <a:t>οἱ μαθηταὶ αὐτοῦ ὅτι τοῦτο ἔλεγεν, καὶ ἐπίστευσαν</a:t>
            </a:r>
            <a:r>
              <a:rPr lang="es-PE" sz="2800" dirty="0">
                <a:latin typeface="Gentium"/>
                <a:cs typeface="Gentium"/>
              </a:rPr>
              <a:t> (creyeron)</a:t>
            </a:r>
            <a:r>
              <a:rPr lang="el-GR" sz="3200" dirty="0">
                <a:latin typeface="Gentium"/>
                <a:cs typeface="Gentium"/>
              </a:rPr>
              <a:t> τῇ γραφῇ καὶ τῷ λόγῳ ὃν εἶπεν</a:t>
            </a:r>
            <a:r>
              <a:rPr lang="es-PE" sz="3200" dirty="0">
                <a:latin typeface="Gentium"/>
                <a:cs typeface="Gentium"/>
              </a:rPr>
              <a:t> </a:t>
            </a:r>
            <a:r>
              <a:rPr lang="es-PE" sz="2800" dirty="0">
                <a:latin typeface="Gentium"/>
                <a:cs typeface="Gentium"/>
              </a:rPr>
              <a:t>(habló)</a:t>
            </a:r>
            <a:r>
              <a:rPr lang="el-GR" sz="3200" dirty="0">
                <a:latin typeface="Gentium"/>
                <a:cs typeface="Gentium"/>
              </a:rPr>
              <a:t> ὁ Ἰησοῦς.</a:t>
            </a:r>
            <a:r>
              <a:rPr lang="es-PE" sz="3200" dirty="0">
                <a:latin typeface="Gentium"/>
                <a:cs typeface="Gentium"/>
              </a:rPr>
              <a:t> </a:t>
            </a:r>
            <a:endParaRPr lang="es-PE" sz="3200" dirty="0">
              <a:latin typeface="Gentium"/>
              <a:cs typeface="Gentium"/>
              <a:hlinkClick r:id="" action="ppaction://noaction"/>
            </a:endParaRPr>
          </a:p>
        </p:txBody>
      </p:sp>
      <p:graphicFrame>
        <p:nvGraphicFramePr>
          <p:cNvPr id="17490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519404"/>
              </p:ext>
            </p:extLst>
          </p:nvPr>
        </p:nvGraphicFramePr>
        <p:xfrm>
          <a:off x="250828" y="3003948"/>
          <a:ext cx="8702675" cy="189684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μαθηταὶ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τοῦτο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ἔλεγεν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3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decía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ὃν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ὅς, ἣ, ὃ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que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2051050" y="3274220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P     M     N    </a:t>
            </a:r>
            <a:r>
              <a:rPr lang="es-PE" sz="2400" dirty="0">
                <a:latin typeface="Bwgrkn"/>
                <a:cs typeface="Bwgrkn"/>
              </a:rPr>
              <a:t>maqhth/j</a:t>
            </a:r>
            <a:r>
              <a:rPr lang="es-PE" sz="2400" dirty="0">
                <a:latin typeface="TekniaGreek" charset="0"/>
                <a:cs typeface="+mn-cs"/>
              </a:rPr>
              <a:t>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 discipulos</a:t>
            </a:r>
          </a:p>
        </p:txBody>
      </p:sp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2051050" y="3694261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N     A     </a:t>
            </a:r>
            <a:r>
              <a:rPr lang="el-GR" sz="2400" dirty="0">
                <a:latin typeface="Minion Pro"/>
                <a:cs typeface="Minion Pro"/>
              </a:rPr>
              <a:t>οὗτός</a:t>
            </a:r>
            <a:r>
              <a:rPr lang="es-PE" sz="2400" dirty="0" smtClean="0">
                <a:latin typeface="TekniaGreek" charset="0"/>
                <a:cs typeface="+mn-cs"/>
              </a:rPr>
              <a:t> </a:t>
            </a:r>
            <a:r>
              <a:rPr lang="es-PE" sz="2400" dirty="0" smtClean="0">
                <a:latin typeface="Bwgrkl" charset="0"/>
                <a:cs typeface="+mn-cs"/>
              </a:rPr>
              <a:t> </a:t>
            </a:r>
            <a:r>
              <a:rPr lang="es-PE" sz="2400" dirty="0" smtClean="0">
                <a:cs typeface="+mn-cs"/>
              </a:rPr>
              <a:t>     </a:t>
            </a:r>
            <a:r>
              <a:rPr lang="es-PE" sz="2400" dirty="0">
                <a:cs typeface="+mn-cs"/>
              </a:rPr>
              <a:t>esto</a:t>
            </a:r>
          </a:p>
        </p:txBody>
      </p:sp>
    </p:spTree>
    <p:extLst>
      <p:ext uri="{BB962C8B-B14F-4D97-AF65-F5344CB8AC3E}">
        <p14:creationId xmlns:p14="http://schemas.microsoft.com/office/powerpoint/2010/main" val="207896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92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4925" y="303610"/>
            <a:ext cx="9074150" cy="1565672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s-PE" sz="3200" dirty="0">
                <a:latin typeface="Gentium"/>
                <a:cs typeface="Gentium"/>
              </a:rPr>
              <a:t>   Jn. 2:22  </a:t>
            </a:r>
            <a:r>
              <a:rPr lang="el-GR" sz="3200" dirty="0">
                <a:latin typeface="Gentium"/>
                <a:cs typeface="Gentium"/>
              </a:rPr>
              <a:t>ἐμνήσθησαν </a:t>
            </a:r>
            <a:r>
              <a:rPr lang="es-PE" sz="2800" dirty="0">
                <a:latin typeface="Gentium"/>
                <a:cs typeface="Gentium"/>
              </a:rPr>
              <a:t>(recordaron) </a:t>
            </a:r>
            <a:r>
              <a:rPr lang="el-GR" sz="3200" dirty="0">
                <a:latin typeface="Gentium"/>
                <a:cs typeface="Gentium"/>
              </a:rPr>
              <a:t>οἱ μαθηταὶ αὐτοῦ ὅτι τοῦτο ἔλεγεν, καὶ ἐπίστευσαν</a:t>
            </a:r>
            <a:r>
              <a:rPr lang="es-PE" sz="2800" dirty="0">
                <a:latin typeface="Gentium"/>
                <a:cs typeface="Gentium"/>
              </a:rPr>
              <a:t> (creyeron)</a:t>
            </a:r>
            <a:r>
              <a:rPr lang="el-GR" sz="3200" dirty="0">
                <a:latin typeface="Gentium"/>
                <a:cs typeface="Gentium"/>
              </a:rPr>
              <a:t> τῇ γραφῇ καὶ τῷ λόγῳ ὃν εἶπεν</a:t>
            </a:r>
            <a:r>
              <a:rPr lang="es-PE" sz="3200" dirty="0">
                <a:latin typeface="Gentium"/>
                <a:cs typeface="Gentium"/>
              </a:rPr>
              <a:t> </a:t>
            </a:r>
            <a:r>
              <a:rPr lang="es-PE" sz="2800" dirty="0">
                <a:latin typeface="Gentium"/>
                <a:cs typeface="Gentium"/>
              </a:rPr>
              <a:t>(habló)</a:t>
            </a:r>
            <a:r>
              <a:rPr lang="el-GR" sz="3200" dirty="0">
                <a:latin typeface="Gentium"/>
                <a:cs typeface="Gentium"/>
              </a:rPr>
              <a:t> ὁ Ἰησοῦς.</a:t>
            </a:r>
            <a:r>
              <a:rPr lang="es-PE" sz="3200" dirty="0">
                <a:latin typeface="Gentium"/>
                <a:cs typeface="Gentium"/>
              </a:rPr>
              <a:t> </a:t>
            </a:r>
            <a:endParaRPr lang="es-PE" sz="3200" dirty="0">
              <a:latin typeface="Gentium"/>
              <a:cs typeface="Gentium"/>
              <a:hlinkClick r:id="" action="ppaction://noaction"/>
            </a:endParaRPr>
          </a:p>
        </p:txBody>
      </p:sp>
      <p:graphicFrame>
        <p:nvGraphicFramePr>
          <p:cNvPr id="17490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827824"/>
              </p:ext>
            </p:extLst>
          </p:nvPr>
        </p:nvGraphicFramePr>
        <p:xfrm>
          <a:off x="250828" y="3003948"/>
          <a:ext cx="8702675" cy="189684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μαθηταὶ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τοῦτο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ἔλεγεν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3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decía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ὃν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ὅς, ἣ, ὃ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que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1" name="Text Box 83"/>
          <p:cNvSpPr txBox="1">
            <a:spLocks noChangeArrowheads="1"/>
          </p:cNvSpPr>
          <p:nvPr/>
        </p:nvSpPr>
        <p:spPr bwMode="auto">
          <a:xfrm>
            <a:off x="250825" y="1815704"/>
            <a:ext cx="86423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Sus discípulos recordaron que decía esto, y creyeron la escritura y la palabra que habló Jesús.</a:t>
            </a:r>
          </a:p>
        </p:txBody>
      </p:sp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2051050" y="3274220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P     M     N    </a:t>
            </a:r>
            <a:r>
              <a:rPr lang="es-PE" sz="2400" dirty="0">
                <a:latin typeface="Bwgrkn"/>
                <a:cs typeface="Bwgrkn"/>
              </a:rPr>
              <a:t>maqhth/j</a:t>
            </a:r>
            <a:r>
              <a:rPr lang="es-PE" sz="2400" dirty="0">
                <a:latin typeface="TekniaGreek" charset="0"/>
                <a:cs typeface="+mn-cs"/>
              </a:rPr>
              <a:t> </a:t>
            </a:r>
            <a:r>
              <a:rPr lang="es-PE" sz="2400" dirty="0">
                <a:latin typeface="Bwgrkl" charset="0"/>
                <a:cs typeface="+mn-cs"/>
              </a:rPr>
              <a:t> </a:t>
            </a:r>
            <a:r>
              <a:rPr lang="es-PE" sz="2400" dirty="0">
                <a:cs typeface="+mn-cs"/>
              </a:rPr>
              <a:t> discipulos</a:t>
            </a:r>
          </a:p>
        </p:txBody>
      </p:sp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2051050" y="3694261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S     N     A     </a:t>
            </a:r>
            <a:r>
              <a:rPr lang="el-GR" sz="2400" dirty="0">
                <a:latin typeface="Minion Pro"/>
                <a:cs typeface="Minion Pro"/>
              </a:rPr>
              <a:t>οὗτός</a:t>
            </a:r>
            <a:r>
              <a:rPr lang="es-PE" sz="2400" dirty="0" smtClean="0">
                <a:latin typeface="TekniaGreek" charset="0"/>
                <a:cs typeface="+mn-cs"/>
              </a:rPr>
              <a:t> </a:t>
            </a:r>
            <a:r>
              <a:rPr lang="es-PE" sz="2400" dirty="0" smtClean="0">
                <a:latin typeface="Bwgrkl" charset="0"/>
                <a:cs typeface="+mn-cs"/>
              </a:rPr>
              <a:t> </a:t>
            </a:r>
            <a:r>
              <a:rPr lang="es-PE" sz="2400" dirty="0" smtClean="0">
                <a:cs typeface="+mn-cs"/>
              </a:rPr>
              <a:t>     </a:t>
            </a:r>
            <a:r>
              <a:rPr lang="es-PE" sz="2400" dirty="0">
                <a:cs typeface="+mn-cs"/>
              </a:rPr>
              <a:t>esto</a:t>
            </a:r>
          </a:p>
        </p:txBody>
      </p:sp>
    </p:spTree>
    <p:extLst>
      <p:ext uri="{BB962C8B-B14F-4D97-AF65-F5344CB8AC3E}">
        <p14:creationId xmlns:p14="http://schemas.microsoft.com/office/powerpoint/2010/main" val="10723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91" grpId="0"/>
      <p:bldP spid="17492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7505" y="-20538"/>
            <a:ext cx="8785674" cy="1674019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000" dirty="0" err="1">
                <a:latin typeface="Minion Pro"/>
                <a:cs typeface="Minion Pro"/>
              </a:rPr>
              <a:t>Hechos</a:t>
            </a:r>
            <a:r>
              <a:rPr lang="en-US" sz="3000" dirty="0">
                <a:latin typeface="Minion Pro"/>
                <a:cs typeface="Minion Pro"/>
              </a:rPr>
              <a:t> 2:36  </a:t>
            </a:r>
            <a:r>
              <a:rPr lang="el-GR" sz="3000" dirty="0">
                <a:latin typeface="Minion Pro"/>
                <a:cs typeface="Minion Pro"/>
              </a:rPr>
              <a:t>καὶ κύριον αὐτὸν καὶ Χριστὸν ἐποίησεν ὁ </a:t>
            </a:r>
            <a:r>
              <a:rPr lang="en-US" sz="3000" dirty="0">
                <a:latin typeface="Minion Pro"/>
                <a:cs typeface="Minion Pro"/>
              </a:rPr>
              <a:t>(</a:t>
            </a:r>
            <a:r>
              <a:rPr lang="en-US" sz="3000" dirty="0" err="1">
                <a:latin typeface="Minion Pro"/>
                <a:cs typeface="Minion Pro"/>
              </a:rPr>
              <a:t>hizo</a:t>
            </a:r>
            <a:r>
              <a:rPr lang="en-US" sz="3000" dirty="0">
                <a:latin typeface="Minion Pro"/>
                <a:cs typeface="Minion Pro"/>
              </a:rPr>
              <a:t>) </a:t>
            </a:r>
            <a:r>
              <a:rPr lang="el-GR" sz="3000" dirty="0" smtClean="0">
                <a:latin typeface="Minion Pro"/>
                <a:cs typeface="Minion Pro"/>
              </a:rPr>
              <a:t>θεός</a:t>
            </a:r>
            <a:r>
              <a:rPr lang="el-GR" sz="3000" dirty="0">
                <a:latin typeface="Minion Pro"/>
                <a:cs typeface="Minion Pro"/>
              </a:rPr>
              <a:t>, τοῦτον τὸν Ἰησοῦν ὃν ὑμεῖς </a:t>
            </a:r>
            <a:r>
              <a:rPr lang="el-GR" sz="3000" dirty="0" smtClean="0">
                <a:latin typeface="Minion Pro"/>
                <a:cs typeface="Minion Pro"/>
              </a:rPr>
              <a:t>ἐσταυρώσατε</a:t>
            </a:r>
            <a:r>
              <a:rPr lang="es-ES_tradnl" sz="3000" dirty="0" smtClean="0">
                <a:latin typeface="Minion Pro"/>
                <a:cs typeface="Minion Pro"/>
              </a:rPr>
              <a:t> </a:t>
            </a:r>
            <a:r>
              <a:rPr lang="en-US" sz="3000" dirty="0">
                <a:latin typeface="Minion Pro"/>
                <a:cs typeface="Minion Pro"/>
              </a:rPr>
              <a:t>(</a:t>
            </a:r>
            <a:r>
              <a:rPr lang="en-US" sz="3000" dirty="0" err="1">
                <a:latin typeface="Minion Pro"/>
                <a:cs typeface="Minion Pro"/>
              </a:rPr>
              <a:t>uds</a:t>
            </a:r>
            <a:r>
              <a:rPr lang="en-US" sz="3000" dirty="0">
                <a:latin typeface="Minion Pro"/>
                <a:cs typeface="Minion Pro"/>
              </a:rPr>
              <a:t>. </a:t>
            </a:r>
            <a:r>
              <a:rPr lang="en-US" sz="3000" dirty="0" err="1">
                <a:latin typeface="Minion Pro"/>
                <a:cs typeface="Minion Pro"/>
              </a:rPr>
              <a:t>crucificaron</a:t>
            </a:r>
            <a:r>
              <a:rPr lang="en-US" sz="3000" dirty="0">
                <a:latin typeface="Minion Pro"/>
                <a:cs typeface="Minion Pro"/>
              </a:rPr>
              <a:t>)</a:t>
            </a:r>
            <a:r>
              <a:rPr lang="el-GR" sz="3000" dirty="0" smtClean="0">
                <a:latin typeface="Minion Pro"/>
                <a:cs typeface="Minion Pro"/>
              </a:rPr>
              <a:t>.</a:t>
            </a:r>
            <a:endParaRPr lang="en-US" sz="3000" dirty="0">
              <a:latin typeface="Minion Pro"/>
              <a:cs typeface="Minion Pro"/>
            </a:endParaRPr>
          </a:p>
        </p:txBody>
      </p:sp>
      <p:graphicFrame>
        <p:nvGraphicFramePr>
          <p:cNvPr id="15454" name="Group 94"/>
          <p:cNvGraphicFramePr>
            <a:graphicFrameLocks noGrp="1"/>
          </p:cNvGraphicFramePr>
          <p:nvPr/>
        </p:nvGraphicFramePr>
        <p:xfrm>
          <a:off x="250828" y="2950370"/>
          <a:ext cx="8702675" cy="205736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κύριον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αὐτὸν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τοῦτον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ὑμεῖς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7505" y="-20538"/>
            <a:ext cx="8785674" cy="1674019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000" dirty="0" err="1">
                <a:latin typeface="Minion Pro"/>
                <a:cs typeface="Minion Pro"/>
              </a:rPr>
              <a:t>Hechos</a:t>
            </a:r>
            <a:r>
              <a:rPr lang="en-US" sz="3000" dirty="0">
                <a:latin typeface="Minion Pro"/>
                <a:cs typeface="Minion Pro"/>
              </a:rPr>
              <a:t> 2:36  </a:t>
            </a:r>
            <a:r>
              <a:rPr lang="el-GR" sz="3000" dirty="0">
                <a:latin typeface="Minion Pro"/>
                <a:cs typeface="Minion Pro"/>
              </a:rPr>
              <a:t>καὶ κύριον αὐτὸν καὶ Χριστὸν ἐποίησεν ὁ </a:t>
            </a:r>
            <a:r>
              <a:rPr lang="en-US" sz="3000" dirty="0">
                <a:latin typeface="Minion Pro"/>
                <a:cs typeface="Minion Pro"/>
              </a:rPr>
              <a:t>(</a:t>
            </a:r>
            <a:r>
              <a:rPr lang="en-US" sz="3000" dirty="0" err="1">
                <a:latin typeface="Minion Pro"/>
                <a:cs typeface="Minion Pro"/>
              </a:rPr>
              <a:t>hizo</a:t>
            </a:r>
            <a:r>
              <a:rPr lang="en-US" sz="3000" dirty="0">
                <a:latin typeface="Minion Pro"/>
                <a:cs typeface="Minion Pro"/>
              </a:rPr>
              <a:t>) </a:t>
            </a:r>
            <a:r>
              <a:rPr lang="el-GR" sz="3000" dirty="0" smtClean="0">
                <a:latin typeface="Minion Pro"/>
                <a:cs typeface="Minion Pro"/>
              </a:rPr>
              <a:t>θεός</a:t>
            </a:r>
            <a:r>
              <a:rPr lang="el-GR" sz="3000" dirty="0">
                <a:latin typeface="Minion Pro"/>
                <a:cs typeface="Minion Pro"/>
              </a:rPr>
              <a:t>, τοῦτον τὸν Ἰησοῦν ὃν ὑμεῖς </a:t>
            </a:r>
            <a:r>
              <a:rPr lang="el-GR" sz="3000" dirty="0" smtClean="0">
                <a:latin typeface="Minion Pro"/>
                <a:cs typeface="Minion Pro"/>
              </a:rPr>
              <a:t>ἐσταυρώσατε</a:t>
            </a:r>
            <a:r>
              <a:rPr lang="es-ES_tradnl" sz="3000" dirty="0" smtClean="0">
                <a:latin typeface="Minion Pro"/>
                <a:cs typeface="Minion Pro"/>
              </a:rPr>
              <a:t> </a:t>
            </a:r>
            <a:r>
              <a:rPr lang="en-US" sz="3000" dirty="0">
                <a:latin typeface="Minion Pro"/>
                <a:cs typeface="Minion Pro"/>
              </a:rPr>
              <a:t>(</a:t>
            </a:r>
            <a:r>
              <a:rPr lang="en-US" sz="3000" dirty="0" err="1">
                <a:latin typeface="Minion Pro"/>
                <a:cs typeface="Minion Pro"/>
              </a:rPr>
              <a:t>uds</a:t>
            </a:r>
            <a:r>
              <a:rPr lang="en-US" sz="3000" dirty="0">
                <a:latin typeface="Minion Pro"/>
                <a:cs typeface="Minion Pro"/>
              </a:rPr>
              <a:t>. </a:t>
            </a:r>
            <a:r>
              <a:rPr lang="en-US" sz="3000" dirty="0" err="1">
                <a:latin typeface="Minion Pro"/>
                <a:cs typeface="Minion Pro"/>
              </a:rPr>
              <a:t>crucificaron</a:t>
            </a:r>
            <a:r>
              <a:rPr lang="en-US" sz="3000" dirty="0">
                <a:latin typeface="Minion Pro"/>
                <a:cs typeface="Minion Pro"/>
              </a:rPr>
              <a:t>)</a:t>
            </a:r>
            <a:r>
              <a:rPr lang="el-GR" sz="3000" dirty="0" smtClean="0">
                <a:latin typeface="Minion Pro"/>
                <a:cs typeface="Minion Pro"/>
              </a:rPr>
              <a:t>.</a:t>
            </a:r>
            <a:endParaRPr lang="en-US" sz="3000" dirty="0">
              <a:latin typeface="Minion Pro"/>
              <a:cs typeface="Minion Pro"/>
            </a:endParaRPr>
          </a:p>
        </p:txBody>
      </p:sp>
      <p:graphicFrame>
        <p:nvGraphicFramePr>
          <p:cNvPr id="1545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586927"/>
              </p:ext>
            </p:extLst>
          </p:nvPr>
        </p:nvGraphicFramePr>
        <p:xfrm>
          <a:off x="250828" y="2950370"/>
          <a:ext cx="8702675" cy="205736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κύριον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κύριος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Señor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αὐτὸν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τοῦτον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ὑμεῖς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30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7505" y="-20538"/>
            <a:ext cx="8785674" cy="1674019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000" dirty="0" err="1">
                <a:latin typeface="Minion Pro"/>
                <a:cs typeface="Minion Pro"/>
              </a:rPr>
              <a:t>Hechos</a:t>
            </a:r>
            <a:r>
              <a:rPr lang="en-US" sz="3000" dirty="0">
                <a:latin typeface="Minion Pro"/>
                <a:cs typeface="Minion Pro"/>
              </a:rPr>
              <a:t> 2:36  </a:t>
            </a:r>
            <a:r>
              <a:rPr lang="el-GR" sz="3000" dirty="0">
                <a:latin typeface="Minion Pro"/>
                <a:cs typeface="Minion Pro"/>
              </a:rPr>
              <a:t>καὶ κύριον αὐτὸν καὶ Χριστὸν ἐποίησεν ὁ </a:t>
            </a:r>
            <a:r>
              <a:rPr lang="en-US" sz="3000" dirty="0">
                <a:latin typeface="Minion Pro"/>
                <a:cs typeface="Minion Pro"/>
              </a:rPr>
              <a:t>(</a:t>
            </a:r>
            <a:r>
              <a:rPr lang="en-US" sz="3000" dirty="0" err="1">
                <a:latin typeface="Minion Pro"/>
                <a:cs typeface="Minion Pro"/>
              </a:rPr>
              <a:t>hizo</a:t>
            </a:r>
            <a:r>
              <a:rPr lang="en-US" sz="3000" dirty="0">
                <a:latin typeface="Minion Pro"/>
                <a:cs typeface="Minion Pro"/>
              </a:rPr>
              <a:t>) </a:t>
            </a:r>
            <a:r>
              <a:rPr lang="el-GR" sz="3000" dirty="0" smtClean="0">
                <a:latin typeface="Minion Pro"/>
                <a:cs typeface="Minion Pro"/>
              </a:rPr>
              <a:t>θεός</a:t>
            </a:r>
            <a:r>
              <a:rPr lang="el-GR" sz="3000" dirty="0">
                <a:latin typeface="Minion Pro"/>
                <a:cs typeface="Minion Pro"/>
              </a:rPr>
              <a:t>, τοῦτον τὸν Ἰησοῦν ὃν ὑμεῖς </a:t>
            </a:r>
            <a:r>
              <a:rPr lang="el-GR" sz="3000" dirty="0" smtClean="0">
                <a:latin typeface="Minion Pro"/>
                <a:cs typeface="Minion Pro"/>
              </a:rPr>
              <a:t>ἐσταυρώσατε</a:t>
            </a:r>
            <a:r>
              <a:rPr lang="es-ES_tradnl" sz="3000" dirty="0" smtClean="0">
                <a:latin typeface="Minion Pro"/>
                <a:cs typeface="Minion Pro"/>
              </a:rPr>
              <a:t> </a:t>
            </a:r>
            <a:r>
              <a:rPr lang="en-US" sz="3000" dirty="0">
                <a:latin typeface="Minion Pro"/>
                <a:cs typeface="Minion Pro"/>
              </a:rPr>
              <a:t>(</a:t>
            </a:r>
            <a:r>
              <a:rPr lang="en-US" sz="3000" dirty="0" err="1">
                <a:latin typeface="Minion Pro"/>
                <a:cs typeface="Minion Pro"/>
              </a:rPr>
              <a:t>uds</a:t>
            </a:r>
            <a:r>
              <a:rPr lang="en-US" sz="3000" dirty="0">
                <a:latin typeface="Minion Pro"/>
                <a:cs typeface="Minion Pro"/>
              </a:rPr>
              <a:t>. </a:t>
            </a:r>
            <a:r>
              <a:rPr lang="en-US" sz="3000" dirty="0" err="1">
                <a:latin typeface="Minion Pro"/>
                <a:cs typeface="Minion Pro"/>
              </a:rPr>
              <a:t>crucificaron</a:t>
            </a:r>
            <a:r>
              <a:rPr lang="en-US" sz="3000" dirty="0">
                <a:latin typeface="Minion Pro"/>
                <a:cs typeface="Minion Pro"/>
              </a:rPr>
              <a:t>)</a:t>
            </a:r>
            <a:r>
              <a:rPr lang="el-GR" sz="3000" dirty="0" smtClean="0">
                <a:latin typeface="Minion Pro"/>
                <a:cs typeface="Minion Pro"/>
              </a:rPr>
              <a:t>.</a:t>
            </a:r>
            <a:endParaRPr lang="en-US" sz="3000" dirty="0">
              <a:latin typeface="Minion Pro"/>
              <a:cs typeface="Minion Pro"/>
            </a:endParaRPr>
          </a:p>
        </p:txBody>
      </p:sp>
      <p:graphicFrame>
        <p:nvGraphicFramePr>
          <p:cNvPr id="1545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61937"/>
              </p:ext>
            </p:extLst>
          </p:nvPr>
        </p:nvGraphicFramePr>
        <p:xfrm>
          <a:off x="250828" y="2950370"/>
          <a:ext cx="8702675" cy="205736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κύριον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κύριος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Señor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αὐτὸν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αὐτός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él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τοῦτον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ὑμεῖς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80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7505" y="-20538"/>
            <a:ext cx="8785674" cy="1674019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000" dirty="0" err="1">
                <a:latin typeface="Minion Pro"/>
                <a:cs typeface="Minion Pro"/>
              </a:rPr>
              <a:t>Hechos</a:t>
            </a:r>
            <a:r>
              <a:rPr lang="en-US" sz="3000" dirty="0">
                <a:latin typeface="Minion Pro"/>
                <a:cs typeface="Minion Pro"/>
              </a:rPr>
              <a:t> 2:36  </a:t>
            </a:r>
            <a:r>
              <a:rPr lang="el-GR" sz="3000" dirty="0">
                <a:latin typeface="Minion Pro"/>
                <a:cs typeface="Minion Pro"/>
              </a:rPr>
              <a:t>καὶ κύριον αὐτὸν καὶ Χριστὸν ἐποίησεν ὁ </a:t>
            </a:r>
            <a:r>
              <a:rPr lang="en-US" sz="3000" dirty="0">
                <a:latin typeface="Minion Pro"/>
                <a:cs typeface="Minion Pro"/>
              </a:rPr>
              <a:t>(</a:t>
            </a:r>
            <a:r>
              <a:rPr lang="en-US" sz="3000" dirty="0" err="1">
                <a:latin typeface="Minion Pro"/>
                <a:cs typeface="Minion Pro"/>
              </a:rPr>
              <a:t>hizo</a:t>
            </a:r>
            <a:r>
              <a:rPr lang="en-US" sz="3000" dirty="0">
                <a:latin typeface="Minion Pro"/>
                <a:cs typeface="Minion Pro"/>
              </a:rPr>
              <a:t>) </a:t>
            </a:r>
            <a:r>
              <a:rPr lang="el-GR" sz="3000" dirty="0" smtClean="0">
                <a:latin typeface="Minion Pro"/>
                <a:cs typeface="Minion Pro"/>
              </a:rPr>
              <a:t>θεός</a:t>
            </a:r>
            <a:r>
              <a:rPr lang="el-GR" sz="3000" dirty="0">
                <a:latin typeface="Minion Pro"/>
                <a:cs typeface="Minion Pro"/>
              </a:rPr>
              <a:t>, τοῦτον τὸν Ἰησοῦν ὃν ὑμεῖς </a:t>
            </a:r>
            <a:r>
              <a:rPr lang="el-GR" sz="3000" dirty="0" smtClean="0">
                <a:latin typeface="Minion Pro"/>
                <a:cs typeface="Minion Pro"/>
              </a:rPr>
              <a:t>ἐσταυρώσατε</a:t>
            </a:r>
            <a:r>
              <a:rPr lang="es-ES_tradnl" sz="3000" dirty="0" smtClean="0">
                <a:latin typeface="Minion Pro"/>
                <a:cs typeface="Minion Pro"/>
              </a:rPr>
              <a:t> </a:t>
            </a:r>
            <a:r>
              <a:rPr lang="en-US" sz="3000" dirty="0">
                <a:latin typeface="Minion Pro"/>
                <a:cs typeface="Minion Pro"/>
              </a:rPr>
              <a:t>(</a:t>
            </a:r>
            <a:r>
              <a:rPr lang="en-US" sz="3000" dirty="0" err="1">
                <a:latin typeface="Minion Pro"/>
                <a:cs typeface="Minion Pro"/>
              </a:rPr>
              <a:t>uds</a:t>
            </a:r>
            <a:r>
              <a:rPr lang="en-US" sz="3000" dirty="0">
                <a:latin typeface="Minion Pro"/>
                <a:cs typeface="Minion Pro"/>
              </a:rPr>
              <a:t>. </a:t>
            </a:r>
            <a:r>
              <a:rPr lang="en-US" sz="3000" dirty="0" err="1">
                <a:latin typeface="Minion Pro"/>
                <a:cs typeface="Minion Pro"/>
              </a:rPr>
              <a:t>crucificaron</a:t>
            </a:r>
            <a:r>
              <a:rPr lang="en-US" sz="3000" dirty="0">
                <a:latin typeface="Minion Pro"/>
                <a:cs typeface="Minion Pro"/>
              </a:rPr>
              <a:t>)</a:t>
            </a:r>
            <a:r>
              <a:rPr lang="el-GR" sz="3000" dirty="0" smtClean="0">
                <a:latin typeface="Minion Pro"/>
                <a:cs typeface="Minion Pro"/>
              </a:rPr>
              <a:t>.</a:t>
            </a:r>
            <a:endParaRPr lang="en-US" sz="3000" dirty="0">
              <a:latin typeface="Minion Pro"/>
              <a:cs typeface="Minion Pro"/>
            </a:endParaRPr>
          </a:p>
        </p:txBody>
      </p:sp>
      <p:graphicFrame>
        <p:nvGraphicFramePr>
          <p:cNvPr id="1545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18831"/>
              </p:ext>
            </p:extLst>
          </p:nvPr>
        </p:nvGraphicFramePr>
        <p:xfrm>
          <a:off x="250828" y="2950370"/>
          <a:ext cx="8702675" cy="205736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κύριον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κύριος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Señor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αὐτὸν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αὐτός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él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τοῦτον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οὗτός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este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ὑμεῖς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59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8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96527"/>
              </p:ext>
            </p:extLst>
          </p:nvPr>
        </p:nvGraphicFramePr>
        <p:xfrm>
          <a:off x="179391" y="573881"/>
          <a:ext cx="8785225" cy="1712111"/>
        </p:xfrm>
        <a:graphic>
          <a:graphicData uri="http://schemas.openxmlformats.org/drawingml/2006/table">
            <a:tbl>
              <a:tblPr/>
              <a:tblGrid>
                <a:gridCol w="1223962"/>
                <a:gridCol w="1728788"/>
                <a:gridCol w="1727200"/>
                <a:gridCol w="1728787"/>
                <a:gridCol w="2376488"/>
              </a:tblGrid>
              <a:tr h="388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Masc.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Fem.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Neut.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Gen.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de unos a otros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Dat.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a/para unos a otros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Acus.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unos a otros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29" name="Text Box 157"/>
          <p:cNvSpPr txBox="1">
            <a:spLocks noChangeArrowheads="1"/>
          </p:cNvSpPr>
          <p:nvPr/>
        </p:nvSpPr>
        <p:spPr bwMode="auto">
          <a:xfrm>
            <a:off x="323850" y="-20538"/>
            <a:ext cx="84963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pronombre reciprico </a:t>
            </a:r>
            <a:r>
              <a:rPr lang="es-MX" sz="3200" dirty="0">
                <a:latin typeface="Bwgrkn"/>
                <a:cs typeface="Bwgrkn"/>
              </a:rPr>
              <a:t>avllh,lwn</a:t>
            </a:r>
            <a:r>
              <a:rPr lang="es-MX" sz="2800" dirty="0">
                <a:cs typeface="+mn-cs"/>
              </a:rPr>
              <a:t>, </a:t>
            </a:r>
            <a:r>
              <a:rPr lang="es-MX" sz="2800" i="1" dirty="0">
                <a:cs typeface="+mn-cs"/>
              </a:rPr>
              <a:t>de unos a otros</a:t>
            </a:r>
            <a:r>
              <a:rPr lang="es-MX" sz="2800" dirty="0" smtClean="0">
                <a:cs typeface="+mn-cs"/>
              </a:rPr>
              <a:t>.</a:t>
            </a:r>
            <a:endParaRPr lang="es-MX" sz="2800" dirty="0">
              <a:latin typeface="Bwgrkl" charset="0"/>
              <a:cs typeface="+mn-cs"/>
            </a:endParaRPr>
          </a:p>
        </p:txBody>
      </p:sp>
      <p:sp>
        <p:nvSpPr>
          <p:cNvPr id="3230" name="Text Box 158"/>
          <p:cNvSpPr txBox="1">
            <a:spLocks noChangeArrowheads="1"/>
          </p:cNvSpPr>
          <p:nvPr/>
        </p:nvSpPr>
        <p:spPr bwMode="auto">
          <a:xfrm>
            <a:off x="755650" y="2283718"/>
            <a:ext cx="34559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dirty="0" err="1">
                <a:latin typeface="Bwgrkn"/>
                <a:cs typeface="Bwgrkn"/>
              </a:rPr>
              <a:t>ble,pousin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b="1" u="sng" dirty="0" err="1">
                <a:latin typeface="Bwgrkn"/>
                <a:cs typeface="Bwgrkn"/>
              </a:rPr>
              <a:t>avllh,louj</a:t>
            </a:r>
            <a:endParaRPr lang="es-PE" b="1" u="sng" dirty="0">
              <a:latin typeface="Bwgrkn"/>
              <a:cs typeface="Bwgrkn"/>
            </a:endParaRPr>
          </a:p>
        </p:txBody>
      </p:sp>
      <p:sp>
        <p:nvSpPr>
          <p:cNvPr id="3231" name="Text Box 159"/>
          <p:cNvSpPr txBox="1">
            <a:spLocks noChangeArrowheads="1"/>
          </p:cNvSpPr>
          <p:nvPr/>
        </p:nvSpPr>
        <p:spPr bwMode="auto">
          <a:xfrm>
            <a:off x="4356100" y="2338486"/>
            <a:ext cx="4787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dirty="0">
                <a:cs typeface="+mn-cs"/>
              </a:rPr>
              <a:t>(Ellos) se ven </a:t>
            </a:r>
            <a:r>
              <a:rPr lang="es-ES" sz="2800" u="sng" dirty="0">
                <a:cs typeface="+mn-cs"/>
              </a:rPr>
              <a:t>unos a otros</a:t>
            </a:r>
            <a:endParaRPr lang="es-PE" sz="2800" u="sng" dirty="0">
              <a:cs typeface="+mn-cs"/>
            </a:endParaRPr>
          </a:p>
        </p:txBody>
      </p:sp>
      <p:sp>
        <p:nvSpPr>
          <p:cNvPr id="3232" name="Text Box 160"/>
          <p:cNvSpPr txBox="1">
            <a:spLocks noChangeArrowheads="1"/>
          </p:cNvSpPr>
          <p:nvPr/>
        </p:nvSpPr>
        <p:spPr bwMode="auto">
          <a:xfrm>
            <a:off x="468313" y="2913668"/>
            <a:ext cx="8280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dirty="0">
                <a:cs typeface="+mn-cs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e;legon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ou</a:t>
            </a:r>
            <a:r>
              <a:rPr lang="es-ES" sz="3200" dirty="0">
                <a:latin typeface="Bwgrkn"/>
                <a:cs typeface="Bwgrkn"/>
              </a:rPr>
              <a:t>=n </a:t>
            </a:r>
            <a:r>
              <a:rPr lang="es-ES" sz="3200" dirty="0" err="1">
                <a:latin typeface="Bwgrkn"/>
                <a:cs typeface="Bwgrkn"/>
              </a:rPr>
              <a:t>oi</a:t>
            </a:r>
            <a:r>
              <a:rPr lang="es-ES" sz="3200" dirty="0">
                <a:latin typeface="Bwgrkn"/>
                <a:cs typeface="Bwgrkn"/>
              </a:rPr>
              <a:t>` </a:t>
            </a:r>
            <a:r>
              <a:rPr lang="es-ES" sz="3200" dirty="0" err="1">
                <a:latin typeface="Bwgrkn"/>
                <a:cs typeface="Bwgrkn"/>
              </a:rPr>
              <a:t>maqhtai</a:t>
            </a:r>
            <a:r>
              <a:rPr lang="es-ES" sz="3200" dirty="0">
                <a:latin typeface="Bwgrkn"/>
                <a:cs typeface="Bwgrkn"/>
              </a:rPr>
              <a:t>. </a:t>
            </a:r>
            <a:r>
              <a:rPr lang="es-ES" sz="3200" dirty="0" err="1">
                <a:latin typeface="Bwgrkn"/>
                <a:cs typeface="Bwgrkn"/>
              </a:rPr>
              <a:t>pro.j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b="1" u="sng" dirty="0" err="1">
                <a:latin typeface="Bwgrkn"/>
                <a:cs typeface="Bwgrkn"/>
              </a:rPr>
              <a:t>avllh,louj</a:t>
            </a:r>
            <a:r>
              <a:rPr lang="es-ES" sz="3200" dirty="0">
                <a:latin typeface="Bwgrkn"/>
                <a:cs typeface="Bwgrkn"/>
              </a:rPr>
              <a:t>\</a:t>
            </a:r>
            <a:r>
              <a:rPr lang="en-US" dirty="0">
                <a:latin typeface="Bwgrkn"/>
                <a:cs typeface="Bwgrkn"/>
              </a:rPr>
              <a:t> </a:t>
            </a:r>
            <a:endParaRPr lang="es-PE" dirty="0">
              <a:latin typeface="Bwgrkn"/>
              <a:cs typeface="Bwgrkn"/>
            </a:endParaRPr>
          </a:p>
        </p:txBody>
      </p:sp>
      <p:sp>
        <p:nvSpPr>
          <p:cNvPr id="3233" name="Text Box 161"/>
          <p:cNvSpPr txBox="1">
            <a:spLocks noChangeArrowheads="1"/>
          </p:cNvSpPr>
          <p:nvPr/>
        </p:nvSpPr>
        <p:spPr bwMode="auto">
          <a:xfrm>
            <a:off x="468313" y="3416682"/>
            <a:ext cx="828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dirty="0">
                <a:cs typeface="+mn-cs"/>
              </a:rPr>
              <a:t>pues decían los discípulos </a:t>
            </a:r>
            <a:r>
              <a:rPr lang="es-MX" sz="2800" u="sng" dirty="0">
                <a:cs typeface="+mn-cs"/>
              </a:rPr>
              <a:t>unos a otros</a:t>
            </a:r>
            <a:r>
              <a:rPr lang="es-MX" sz="2800" dirty="0">
                <a:cs typeface="+mn-cs"/>
              </a:rPr>
              <a:t>:</a:t>
            </a:r>
            <a:r>
              <a:rPr lang="es-MX" dirty="0">
                <a:cs typeface="+mn-cs"/>
              </a:rPr>
              <a:t> </a:t>
            </a:r>
            <a:endParaRPr lang="es-P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7505" y="-20538"/>
            <a:ext cx="8785674" cy="1674019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000" dirty="0" err="1">
                <a:latin typeface="Minion Pro"/>
                <a:cs typeface="Minion Pro"/>
              </a:rPr>
              <a:t>Hechos</a:t>
            </a:r>
            <a:r>
              <a:rPr lang="en-US" sz="3000" dirty="0">
                <a:latin typeface="Minion Pro"/>
                <a:cs typeface="Minion Pro"/>
              </a:rPr>
              <a:t> 2:36  </a:t>
            </a:r>
            <a:r>
              <a:rPr lang="el-GR" sz="3000" dirty="0">
                <a:latin typeface="Minion Pro"/>
                <a:cs typeface="Minion Pro"/>
              </a:rPr>
              <a:t>καὶ κύριον αὐτὸν καὶ Χριστὸν ἐποίησεν ὁ </a:t>
            </a:r>
            <a:r>
              <a:rPr lang="en-US" sz="3000" dirty="0">
                <a:latin typeface="Minion Pro"/>
                <a:cs typeface="Minion Pro"/>
              </a:rPr>
              <a:t>(</a:t>
            </a:r>
            <a:r>
              <a:rPr lang="en-US" sz="3000" dirty="0" err="1">
                <a:latin typeface="Minion Pro"/>
                <a:cs typeface="Minion Pro"/>
              </a:rPr>
              <a:t>hizo</a:t>
            </a:r>
            <a:r>
              <a:rPr lang="en-US" sz="3000" dirty="0">
                <a:latin typeface="Minion Pro"/>
                <a:cs typeface="Minion Pro"/>
              </a:rPr>
              <a:t>) </a:t>
            </a:r>
            <a:r>
              <a:rPr lang="el-GR" sz="3000" dirty="0" smtClean="0">
                <a:latin typeface="Minion Pro"/>
                <a:cs typeface="Minion Pro"/>
              </a:rPr>
              <a:t>θεός</a:t>
            </a:r>
            <a:r>
              <a:rPr lang="el-GR" sz="3000" dirty="0">
                <a:latin typeface="Minion Pro"/>
                <a:cs typeface="Minion Pro"/>
              </a:rPr>
              <a:t>, τοῦτον τὸν Ἰησοῦν ὃν ὑμεῖς </a:t>
            </a:r>
            <a:r>
              <a:rPr lang="el-GR" sz="3000" dirty="0" smtClean="0">
                <a:latin typeface="Minion Pro"/>
                <a:cs typeface="Minion Pro"/>
              </a:rPr>
              <a:t>ἐσταυρώσατε</a:t>
            </a:r>
            <a:r>
              <a:rPr lang="es-ES_tradnl" sz="3000" dirty="0" smtClean="0">
                <a:latin typeface="Minion Pro"/>
                <a:cs typeface="Minion Pro"/>
              </a:rPr>
              <a:t> </a:t>
            </a:r>
            <a:r>
              <a:rPr lang="en-US" sz="3000" dirty="0">
                <a:latin typeface="Minion Pro"/>
                <a:cs typeface="Minion Pro"/>
              </a:rPr>
              <a:t>(</a:t>
            </a:r>
            <a:r>
              <a:rPr lang="en-US" sz="3000" dirty="0" err="1">
                <a:latin typeface="Minion Pro"/>
                <a:cs typeface="Minion Pro"/>
              </a:rPr>
              <a:t>uds</a:t>
            </a:r>
            <a:r>
              <a:rPr lang="en-US" sz="3000" dirty="0">
                <a:latin typeface="Minion Pro"/>
                <a:cs typeface="Minion Pro"/>
              </a:rPr>
              <a:t>. </a:t>
            </a:r>
            <a:r>
              <a:rPr lang="en-US" sz="3000" dirty="0" err="1">
                <a:latin typeface="Minion Pro"/>
                <a:cs typeface="Minion Pro"/>
              </a:rPr>
              <a:t>crucificaron</a:t>
            </a:r>
            <a:r>
              <a:rPr lang="en-US" sz="3000" dirty="0">
                <a:latin typeface="Minion Pro"/>
                <a:cs typeface="Minion Pro"/>
              </a:rPr>
              <a:t>)</a:t>
            </a:r>
            <a:r>
              <a:rPr lang="el-GR" sz="3000" dirty="0" smtClean="0">
                <a:latin typeface="Minion Pro"/>
                <a:cs typeface="Minion Pro"/>
              </a:rPr>
              <a:t>.</a:t>
            </a:r>
            <a:endParaRPr lang="en-US" sz="3000" dirty="0">
              <a:latin typeface="Minion Pro"/>
              <a:cs typeface="Minion Pro"/>
            </a:endParaRPr>
          </a:p>
        </p:txBody>
      </p:sp>
      <p:graphicFrame>
        <p:nvGraphicFramePr>
          <p:cNvPr id="1545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623697"/>
              </p:ext>
            </p:extLst>
          </p:nvPr>
        </p:nvGraphicFramePr>
        <p:xfrm>
          <a:off x="250828" y="2950370"/>
          <a:ext cx="8702675" cy="205736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κύριον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κύριος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Señor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αὐτὸν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αὐτός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él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τοῦτον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οὗτός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este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ὑμεῖς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σύ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ustedes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18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7505" y="-20538"/>
            <a:ext cx="8785674" cy="1674019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000" dirty="0" err="1">
                <a:latin typeface="Minion Pro"/>
                <a:cs typeface="Minion Pro"/>
              </a:rPr>
              <a:t>Hechos</a:t>
            </a:r>
            <a:r>
              <a:rPr lang="en-US" sz="3000" dirty="0">
                <a:latin typeface="Minion Pro"/>
                <a:cs typeface="Minion Pro"/>
              </a:rPr>
              <a:t> 2:36  </a:t>
            </a:r>
            <a:r>
              <a:rPr lang="el-GR" sz="3000" dirty="0">
                <a:latin typeface="Minion Pro"/>
                <a:cs typeface="Minion Pro"/>
              </a:rPr>
              <a:t>καὶ κύριον αὐτὸν καὶ Χριστὸν ἐποίησεν ὁ </a:t>
            </a:r>
            <a:r>
              <a:rPr lang="en-US" sz="3000" dirty="0">
                <a:latin typeface="Minion Pro"/>
                <a:cs typeface="Minion Pro"/>
              </a:rPr>
              <a:t>(</a:t>
            </a:r>
            <a:r>
              <a:rPr lang="en-US" sz="3000" dirty="0" err="1">
                <a:latin typeface="Minion Pro"/>
                <a:cs typeface="Minion Pro"/>
              </a:rPr>
              <a:t>hizo</a:t>
            </a:r>
            <a:r>
              <a:rPr lang="en-US" sz="3000" dirty="0">
                <a:latin typeface="Minion Pro"/>
                <a:cs typeface="Minion Pro"/>
              </a:rPr>
              <a:t>) </a:t>
            </a:r>
            <a:r>
              <a:rPr lang="el-GR" sz="3000" dirty="0" smtClean="0">
                <a:latin typeface="Minion Pro"/>
                <a:cs typeface="Minion Pro"/>
              </a:rPr>
              <a:t>θεός</a:t>
            </a:r>
            <a:r>
              <a:rPr lang="el-GR" sz="3000" dirty="0">
                <a:latin typeface="Minion Pro"/>
                <a:cs typeface="Minion Pro"/>
              </a:rPr>
              <a:t>, τοῦτον τὸν Ἰησοῦν ὃν ὑμεῖς </a:t>
            </a:r>
            <a:r>
              <a:rPr lang="el-GR" sz="3000" dirty="0" smtClean="0">
                <a:latin typeface="Minion Pro"/>
                <a:cs typeface="Minion Pro"/>
              </a:rPr>
              <a:t>ἐσταυρώσατε</a:t>
            </a:r>
            <a:r>
              <a:rPr lang="es-ES_tradnl" sz="3000" dirty="0" smtClean="0">
                <a:latin typeface="Minion Pro"/>
                <a:cs typeface="Minion Pro"/>
              </a:rPr>
              <a:t> </a:t>
            </a:r>
            <a:r>
              <a:rPr lang="en-US" sz="3000" dirty="0">
                <a:latin typeface="Minion Pro"/>
                <a:cs typeface="Minion Pro"/>
              </a:rPr>
              <a:t>(</a:t>
            </a:r>
            <a:r>
              <a:rPr lang="en-US" sz="3000" dirty="0" err="1">
                <a:latin typeface="Minion Pro"/>
                <a:cs typeface="Minion Pro"/>
              </a:rPr>
              <a:t>uds</a:t>
            </a:r>
            <a:r>
              <a:rPr lang="en-US" sz="3000" dirty="0">
                <a:latin typeface="Minion Pro"/>
                <a:cs typeface="Minion Pro"/>
              </a:rPr>
              <a:t>. </a:t>
            </a:r>
            <a:r>
              <a:rPr lang="en-US" sz="3000" dirty="0" err="1">
                <a:latin typeface="Minion Pro"/>
                <a:cs typeface="Minion Pro"/>
              </a:rPr>
              <a:t>crucificaron</a:t>
            </a:r>
            <a:r>
              <a:rPr lang="en-US" sz="3000" dirty="0">
                <a:latin typeface="Minion Pro"/>
                <a:cs typeface="Minion Pro"/>
              </a:rPr>
              <a:t>)</a:t>
            </a:r>
            <a:r>
              <a:rPr lang="el-GR" sz="3000" dirty="0" smtClean="0">
                <a:latin typeface="Minion Pro"/>
                <a:cs typeface="Minion Pro"/>
              </a:rPr>
              <a:t>.</a:t>
            </a:r>
            <a:endParaRPr lang="en-US" sz="3000" dirty="0">
              <a:latin typeface="Minion Pro"/>
              <a:cs typeface="Minion Pro"/>
            </a:endParaRPr>
          </a:p>
        </p:txBody>
      </p:sp>
      <p:graphicFrame>
        <p:nvGraphicFramePr>
          <p:cNvPr id="1545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57106"/>
              </p:ext>
            </p:extLst>
          </p:nvPr>
        </p:nvGraphicFramePr>
        <p:xfrm>
          <a:off x="250828" y="2950370"/>
          <a:ext cx="8702675" cy="205736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κύριον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κύριος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Señor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αὐτὸν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αὐτός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él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τοῦτον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οὗτός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este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ὑμεῖς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σύ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ustedes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55" name="Text Box 95"/>
          <p:cNvSpPr txBox="1">
            <a:spLocks noChangeArrowheads="1"/>
          </p:cNvSpPr>
          <p:nvPr/>
        </p:nvSpPr>
        <p:spPr bwMode="auto">
          <a:xfrm>
            <a:off x="323528" y="1563638"/>
            <a:ext cx="85693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Y Dios hizo a él Señor y Cristo, a este Jesús a quien ustedes crucificaron.</a:t>
            </a:r>
          </a:p>
        </p:txBody>
      </p:sp>
    </p:spTree>
    <p:extLst>
      <p:ext uri="{BB962C8B-B14F-4D97-AF65-F5344CB8AC3E}">
        <p14:creationId xmlns:p14="http://schemas.microsoft.com/office/powerpoint/2010/main" val="372279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45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850" y="-6755"/>
            <a:ext cx="8496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  <a:defRPr/>
            </a:pPr>
            <a:r>
              <a:rPr lang="pt-BR" sz="3200" dirty="0" err="1">
                <a:latin typeface="Gentium"/>
                <a:cs typeface="Gentium"/>
              </a:rPr>
              <a:t>Jn</a:t>
            </a:r>
            <a:r>
              <a:rPr lang="pt-BR" sz="3200" dirty="0">
                <a:latin typeface="Gentium"/>
                <a:cs typeface="Gentium"/>
              </a:rPr>
              <a:t>. 12:8 </a:t>
            </a:r>
            <a:r>
              <a:rPr lang="el-GR" sz="3200" dirty="0">
                <a:latin typeface="Gentium"/>
                <a:cs typeface="Gentium"/>
              </a:rPr>
              <a:t>τοὺς πτωχοὺς </a:t>
            </a:r>
            <a:r>
              <a:rPr lang="pt-BR" sz="3200" dirty="0">
                <a:latin typeface="Gentium"/>
                <a:cs typeface="Gentium"/>
              </a:rPr>
              <a:t>(</a:t>
            </a:r>
            <a:r>
              <a:rPr lang="el-GR" sz="3200" dirty="0">
                <a:latin typeface="Gentium"/>
                <a:cs typeface="Gentium"/>
              </a:rPr>
              <a:t>πτωχός</a:t>
            </a:r>
            <a:r>
              <a:rPr lang="pt-BR" sz="3200" dirty="0">
                <a:latin typeface="Gentium"/>
                <a:cs typeface="Gentium"/>
              </a:rPr>
              <a:t>: pobre) </a:t>
            </a:r>
            <a:r>
              <a:rPr lang="el-GR" sz="3200" dirty="0">
                <a:latin typeface="Gentium"/>
                <a:cs typeface="Gentium"/>
              </a:rPr>
              <a:t>γὰρ πάντοτε </a:t>
            </a:r>
            <a:r>
              <a:rPr lang="pt-BR" sz="3200" dirty="0">
                <a:latin typeface="Gentium"/>
                <a:cs typeface="Gentium"/>
              </a:rPr>
              <a:t>(</a:t>
            </a:r>
            <a:r>
              <a:rPr lang="pt-BR" sz="3200" dirty="0" err="1">
                <a:latin typeface="Gentium"/>
                <a:cs typeface="Gentium"/>
              </a:rPr>
              <a:t>siempre</a:t>
            </a:r>
            <a:r>
              <a:rPr lang="pt-BR" sz="3200" dirty="0">
                <a:latin typeface="Gentium"/>
                <a:cs typeface="Gentium"/>
              </a:rPr>
              <a:t>) </a:t>
            </a:r>
            <a:r>
              <a:rPr lang="el-GR" sz="3200" dirty="0">
                <a:latin typeface="Gentium"/>
                <a:cs typeface="Gentium"/>
              </a:rPr>
              <a:t>ἔχετε μεθʼ ἑαυτῶν, ἐμὲ δὲ οὐ πάντοτε ἔχετε.</a:t>
            </a:r>
            <a:endParaRPr lang="pt-BR" sz="3200" dirty="0">
              <a:latin typeface="Gentium"/>
              <a:cs typeface="Gentium"/>
            </a:endParaRPr>
          </a:p>
        </p:txBody>
      </p:sp>
      <p:graphicFrame>
        <p:nvGraphicFramePr>
          <p:cNvPr id="10363" name="Group 123"/>
          <p:cNvGraphicFramePr>
            <a:graphicFrameLocks noGrp="1"/>
          </p:cNvGraphicFramePr>
          <p:nvPr/>
        </p:nvGraphicFramePr>
        <p:xfrm>
          <a:off x="250828" y="2463403"/>
          <a:ext cx="8702675" cy="2216706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ptwcou.j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e;cete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e`autw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evme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850" y="-6755"/>
            <a:ext cx="8496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  <a:defRPr/>
            </a:pPr>
            <a:r>
              <a:rPr lang="pt-BR" sz="3200" dirty="0" err="1">
                <a:latin typeface="Gentium"/>
                <a:cs typeface="Gentium"/>
              </a:rPr>
              <a:t>Jn</a:t>
            </a:r>
            <a:r>
              <a:rPr lang="pt-BR" sz="3200" dirty="0">
                <a:latin typeface="Gentium"/>
                <a:cs typeface="Gentium"/>
              </a:rPr>
              <a:t>. 12:8 </a:t>
            </a:r>
            <a:r>
              <a:rPr lang="el-GR" sz="3200" dirty="0">
                <a:latin typeface="Gentium"/>
                <a:cs typeface="Gentium"/>
              </a:rPr>
              <a:t>τοὺς πτωχοὺς </a:t>
            </a:r>
            <a:r>
              <a:rPr lang="pt-BR" sz="3200" dirty="0">
                <a:latin typeface="Gentium"/>
                <a:cs typeface="Gentium"/>
              </a:rPr>
              <a:t>(</a:t>
            </a:r>
            <a:r>
              <a:rPr lang="el-GR" sz="3200" dirty="0">
                <a:latin typeface="Gentium"/>
                <a:cs typeface="Gentium"/>
              </a:rPr>
              <a:t>πτωχός</a:t>
            </a:r>
            <a:r>
              <a:rPr lang="pt-BR" sz="3200" dirty="0">
                <a:latin typeface="Gentium"/>
                <a:cs typeface="Gentium"/>
              </a:rPr>
              <a:t>: pobre) </a:t>
            </a:r>
            <a:r>
              <a:rPr lang="el-GR" sz="3200" dirty="0">
                <a:latin typeface="Gentium"/>
                <a:cs typeface="Gentium"/>
              </a:rPr>
              <a:t>γὰρ πάντοτε </a:t>
            </a:r>
            <a:r>
              <a:rPr lang="pt-BR" sz="3200" dirty="0">
                <a:latin typeface="Gentium"/>
                <a:cs typeface="Gentium"/>
              </a:rPr>
              <a:t>(</a:t>
            </a:r>
            <a:r>
              <a:rPr lang="pt-BR" sz="3200" dirty="0" err="1">
                <a:latin typeface="Gentium"/>
                <a:cs typeface="Gentium"/>
              </a:rPr>
              <a:t>siempre</a:t>
            </a:r>
            <a:r>
              <a:rPr lang="pt-BR" sz="3200" dirty="0">
                <a:latin typeface="Gentium"/>
                <a:cs typeface="Gentium"/>
              </a:rPr>
              <a:t>) </a:t>
            </a:r>
            <a:r>
              <a:rPr lang="el-GR" sz="3200" dirty="0">
                <a:latin typeface="Gentium"/>
                <a:cs typeface="Gentium"/>
              </a:rPr>
              <a:t>ἔχετε μεθʼ ἑαυτῶν, ἐμὲ δὲ οὐ πάντοτε ἔχετε.</a:t>
            </a:r>
            <a:endParaRPr lang="pt-BR" sz="3200" dirty="0">
              <a:latin typeface="Gentium"/>
              <a:cs typeface="Gentium"/>
            </a:endParaRPr>
          </a:p>
        </p:txBody>
      </p:sp>
      <p:graphicFrame>
        <p:nvGraphicFramePr>
          <p:cNvPr id="10363" name="Group 123"/>
          <p:cNvGraphicFramePr>
            <a:graphicFrameLocks noGrp="1"/>
          </p:cNvGraphicFramePr>
          <p:nvPr/>
        </p:nvGraphicFramePr>
        <p:xfrm>
          <a:off x="250828" y="2463403"/>
          <a:ext cx="8702675" cy="2216706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ptwcou.j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e;cete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e`autw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evme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8" name="Text Box 108"/>
          <p:cNvSpPr txBox="1">
            <a:spLocks noChangeArrowheads="1"/>
          </p:cNvSpPr>
          <p:nvPr/>
        </p:nvSpPr>
        <p:spPr bwMode="auto">
          <a:xfrm>
            <a:off x="2051050" y="2733676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P     M     A    </a:t>
            </a:r>
            <a:r>
              <a:rPr lang="es-PE" sz="2400" dirty="0">
                <a:latin typeface="Bwgrkn"/>
                <a:cs typeface="Bwgrkn"/>
              </a:rPr>
              <a:t>ptoco,j    </a:t>
            </a:r>
            <a:r>
              <a:rPr lang="es-PE" sz="2400" dirty="0" smtClean="0">
                <a:cs typeface="+mn-cs"/>
              </a:rPr>
              <a:t>los </a:t>
            </a:r>
            <a:r>
              <a:rPr lang="es-PE" sz="2400" dirty="0">
                <a:cs typeface="+mn-cs"/>
              </a:rPr>
              <a:t>pobres</a:t>
            </a:r>
          </a:p>
        </p:txBody>
      </p:sp>
    </p:spTree>
    <p:extLst>
      <p:ext uri="{BB962C8B-B14F-4D97-AF65-F5344CB8AC3E}">
        <p14:creationId xmlns:p14="http://schemas.microsoft.com/office/powerpoint/2010/main" val="404835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34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850" y="-6755"/>
            <a:ext cx="8496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  <a:defRPr/>
            </a:pPr>
            <a:r>
              <a:rPr lang="pt-BR" sz="3200" dirty="0" err="1">
                <a:latin typeface="Gentium"/>
                <a:cs typeface="Gentium"/>
              </a:rPr>
              <a:t>Jn</a:t>
            </a:r>
            <a:r>
              <a:rPr lang="pt-BR" sz="3200" dirty="0">
                <a:latin typeface="Gentium"/>
                <a:cs typeface="Gentium"/>
              </a:rPr>
              <a:t>. 12:8 </a:t>
            </a:r>
            <a:r>
              <a:rPr lang="el-GR" sz="3200" dirty="0">
                <a:latin typeface="Gentium"/>
                <a:cs typeface="Gentium"/>
              </a:rPr>
              <a:t>τοὺς πτωχοὺς </a:t>
            </a:r>
            <a:r>
              <a:rPr lang="pt-BR" sz="3200" dirty="0">
                <a:latin typeface="Gentium"/>
                <a:cs typeface="Gentium"/>
              </a:rPr>
              <a:t>(</a:t>
            </a:r>
            <a:r>
              <a:rPr lang="el-GR" sz="3200" dirty="0">
                <a:latin typeface="Gentium"/>
                <a:cs typeface="Gentium"/>
              </a:rPr>
              <a:t>πτωχός</a:t>
            </a:r>
            <a:r>
              <a:rPr lang="pt-BR" sz="3200" dirty="0">
                <a:latin typeface="Gentium"/>
                <a:cs typeface="Gentium"/>
              </a:rPr>
              <a:t>: pobre) </a:t>
            </a:r>
            <a:r>
              <a:rPr lang="el-GR" sz="3200" dirty="0">
                <a:latin typeface="Gentium"/>
                <a:cs typeface="Gentium"/>
              </a:rPr>
              <a:t>γὰρ πάντοτε </a:t>
            </a:r>
            <a:r>
              <a:rPr lang="pt-BR" sz="3200" dirty="0">
                <a:latin typeface="Gentium"/>
                <a:cs typeface="Gentium"/>
              </a:rPr>
              <a:t>(</a:t>
            </a:r>
            <a:r>
              <a:rPr lang="pt-BR" sz="3200" dirty="0" err="1">
                <a:latin typeface="Gentium"/>
                <a:cs typeface="Gentium"/>
              </a:rPr>
              <a:t>siempre</a:t>
            </a:r>
            <a:r>
              <a:rPr lang="pt-BR" sz="3200" dirty="0">
                <a:latin typeface="Gentium"/>
                <a:cs typeface="Gentium"/>
              </a:rPr>
              <a:t>) </a:t>
            </a:r>
            <a:r>
              <a:rPr lang="el-GR" sz="3200" dirty="0">
                <a:latin typeface="Gentium"/>
                <a:cs typeface="Gentium"/>
              </a:rPr>
              <a:t>ἔχετε μεθʼ ἑαυτῶν, ἐμὲ δὲ οὐ πάντοτε ἔχετε.</a:t>
            </a:r>
            <a:endParaRPr lang="pt-BR" sz="3200" dirty="0">
              <a:latin typeface="Gentium"/>
              <a:cs typeface="Gentium"/>
            </a:endParaRPr>
          </a:p>
        </p:txBody>
      </p:sp>
      <p:graphicFrame>
        <p:nvGraphicFramePr>
          <p:cNvPr id="10363" name="Group 123"/>
          <p:cNvGraphicFramePr>
            <a:graphicFrameLocks noGrp="1"/>
          </p:cNvGraphicFramePr>
          <p:nvPr/>
        </p:nvGraphicFramePr>
        <p:xfrm>
          <a:off x="250828" y="2463403"/>
          <a:ext cx="8702675" cy="2216706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ptwcou.j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e;cete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e`autw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evme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8" name="Text Box 108"/>
          <p:cNvSpPr txBox="1">
            <a:spLocks noChangeArrowheads="1"/>
          </p:cNvSpPr>
          <p:nvPr/>
        </p:nvSpPr>
        <p:spPr bwMode="auto">
          <a:xfrm>
            <a:off x="2051050" y="2733676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P     M     A    </a:t>
            </a:r>
            <a:r>
              <a:rPr lang="es-PE" sz="2400" dirty="0">
                <a:latin typeface="Bwgrkn"/>
                <a:cs typeface="Bwgrkn"/>
              </a:rPr>
              <a:t>ptoco,j    </a:t>
            </a:r>
            <a:r>
              <a:rPr lang="es-PE" sz="2400" dirty="0" smtClean="0">
                <a:cs typeface="+mn-cs"/>
              </a:rPr>
              <a:t>los </a:t>
            </a:r>
            <a:r>
              <a:rPr lang="es-PE" sz="2400" dirty="0">
                <a:cs typeface="+mn-cs"/>
              </a:rPr>
              <a:t>pobres</a:t>
            </a:r>
          </a:p>
        </p:txBody>
      </p:sp>
      <p:sp>
        <p:nvSpPr>
          <p:cNvPr id="10349" name="Text Box 109"/>
          <p:cNvSpPr txBox="1">
            <a:spLocks noChangeArrowheads="1"/>
          </p:cNvSpPr>
          <p:nvPr/>
        </p:nvSpPr>
        <p:spPr bwMode="auto">
          <a:xfrm>
            <a:off x="2051050" y="3436145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P    A    I     2     P                      </a:t>
            </a:r>
            <a:r>
              <a:rPr lang="es-PE" sz="2400" dirty="0">
                <a:latin typeface="Bwgrkn"/>
                <a:cs typeface="Bwgrkn"/>
              </a:rPr>
              <a:t>e;cw       </a:t>
            </a:r>
            <a:r>
              <a:rPr lang="es-PE" sz="2400" dirty="0">
                <a:cs typeface="+mn-cs"/>
              </a:rPr>
              <a:t>tienen</a:t>
            </a:r>
          </a:p>
        </p:txBody>
      </p:sp>
    </p:spTree>
    <p:extLst>
      <p:ext uri="{BB962C8B-B14F-4D97-AF65-F5344CB8AC3E}">
        <p14:creationId xmlns:p14="http://schemas.microsoft.com/office/powerpoint/2010/main" val="180829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348" grpId="0"/>
      <p:bldP spid="1034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850" y="-6755"/>
            <a:ext cx="8496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  <a:defRPr/>
            </a:pPr>
            <a:r>
              <a:rPr lang="pt-BR" sz="3200" dirty="0" err="1">
                <a:latin typeface="Gentium"/>
                <a:cs typeface="Gentium"/>
              </a:rPr>
              <a:t>Jn</a:t>
            </a:r>
            <a:r>
              <a:rPr lang="pt-BR" sz="3200" dirty="0">
                <a:latin typeface="Gentium"/>
                <a:cs typeface="Gentium"/>
              </a:rPr>
              <a:t>. 12:8 </a:t>
            </a:r>
            <a:r>
              <a:rPr lang="el-GR" sz="3200" dirty="0">
                <a:latin typeface="Gentium"/>
                <a:cs typeface="Gentium"/>
              </a:rPr>
              <a:t>τοὺς πτωχοὺς </a:t>
            </a:r>
            <a:r>
              <a:rPr lang="pt-BR" sz="3200" dirty="0">
                <a:latin typeface="Gentium"/>
                <a:cs typeface="Gentium"/>
              </a:rPr>
              <a:t>(</a:t>
            </a:r>
            <a:r>
              <a:rPr lang="el-GR" sz="3200" dirty="0">
                <a:latin typeface="Gentium"/>
                <a:cs typeface="Gentium"/>
              </a:rPr>
              <a:t>πτωχός</a:t>
            </a:r>
            <a:r>
              <a:rPr lang="pt-BR" sz="3200" dirty="0">
                <a:latin typeface="Gentium"/>
                <a:cs typeface="Gentium"/>
              </a:rPr>
              <a:t>: pobre) </a:t>
            </a:r>
            <a:r>
              <a:rPr lang="el-GR" sz="3200" dirty="0">
                <a:latin typeface="Gentium"/>
                <a:cs typeface="Gentium"/>
              </a:rPr>
              <a:t>γὰρ πάντοτε </a:t>
            </a:r>
            <a:r>
              <a:rPr lang="pt-BR" sz="3200" dirty="0">
                <a:latin typeface="Gentium"/>
                <a:cs typeface="Gentium"/>
              </a:rPr>
              <a:t>(</a:t>
            </a:r>
            <a:r>
              <a:rPr lang="pt-BR" sz="3200" dirty="0" err="1">
                <a:latin typeface="Gentium"/>
                <a:cs typeface="Gentium"/>
              </a:rPr>
              <a:t>siempre</a:t>
            </a:r>
            <a:r>
              <a:rPr lang="pt-BR" sz="3200" dirty="0">
                <a:latin typeface="Gentium"/>
                <a:cs typeface="Gentium"/>
              </a:rPr>
              <a:t>) </a:t>
            </a:r>
            <a:r>
              <a:rPr lang="el-GR" sz="3200" dirty="0">
                <a:latin typeface="Gentium"/>
                <a:cs typeface="Gentium"/>
              </a:rPr>
              <a:t>ἔχετε μεθʼ ἑαυτῶν, ἐμὲ δὲ οὐ πάντοτε ἔχετε.</a:t>
            </a:r>
            <a:endParaRPr lang="pt-BR" sz="3200" dirty="0">
              <a:latin typeface="Gentium"/>
              <a:cs typeface="Gentium"/>
            </a:endParaRPr>
          </a:p>
        </p:txBody>
      </p:sp>
      <p:graphicFrame>
        <p:nvGraphicFramePr>
          <p:cNvPr id="10363" name="Group 123"/>
          <p:cNvGraphicFramePr>
            <a:graphicFrameLocks noGrp="1"/>
          </p:cNvGraphicFramePr>
          <p:nvPr/>
        </p:nvGraphicFramePr>
        <p:xfrm>
          <a:off x="250828" y="2463403"/>
          <a:ext cx="8702675" cy="2216706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ptwcou.j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e;cete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e`autw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evme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8" name="Text Box 108"/>
          <p:cNvSpPr txBox="1">
            <a:spLocks noChangeArrowheads="1"/>
          </p:cNvSpPr>
          <p:nvPr/>
        </p:nvSpPr>
        <p:spPr bwMode="auto">
          <a:xfrm>
            <a:off x="2051050" y="2733676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P     M     A    </a:t>
            </a:r>
            <a:r>
              <a:rPr lang="es-PE" sz="2400" dirty="0">
                <a:latin typeface="Bwgrkn"/>
                <a:cs typeface="Bwgrkn"/>
              </a:rPr>
              <a:t>ptoco,j    </a:t>
            </a:r>
            <a:r>
              <a:rPr lang="es-PE" sz="2400" dirty="0" smtClean="0">
                <a:cs typeface="+mn-cs"/>
              </a:rPr>
              <a:t>los </a:t>
            </a:r>
            <a:r>
              <a:rPr lang="es-PE" sz="2400" dirty="0">
                <a:cs typeface="+mn-cs"/>
              </a:rPr>
              <a:t>pobres</a:t>
            </a:r>
          </a:p>
        </p:txBody>
      </p:sp>
      <p:sp>
        <p:nvSpPr>
          <p:cNvPr id="10349" name="Text Box 109"/>
          <p:cNvSpPr txBox="1">
            <a:spLocks noChangeArrowheads="1"/>
          </p:cNvSpPr>
          <p:nvPr/>
        </p:nvSpPr>
        <p:spPr bwMode="auto">
          <a:xfrm>
            <a:off x="2051050" y="3436145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P    A    I     2     P                      </a:t>
            </a:r>
            <a:r>
              <a:rPr lang="es-PE" sz="2400" dirty="0">
                <a:latin typeface="Bwgrkn"/>
                <a:cs typeface="Bwgrkn"/>
              </a:rPr>
              <a:t>e;cw       </a:t>
            </a:r>
            <a:r>
              <a:rPr lang="es-PE" sz="2400" dirty="0">
                <a:cs typeface="+mn-cs"/>
              </a:rPr>
              <a:t>tienen</a:t>
            </a:r>
          </a:p>
        </p:txBody>
      </p:sp>
      <p:sp>
        <p:nvSpPr>
          <p:cNvPr id="10364" name="Text Box 124"/>
          <p:cNvSpPr txBox="1">
            <a:spLocks noChangeArrowheads="1"/>
          </p:cNvSpPr>
          <p:nvPr/>
        </p:nvSpPr>
        <p:spPr bwMode="auto">
          <a:xfrm>
            <a:off x="2051050" y="3868342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2     P     M     G    </a:t>
            </a:r>
            <a:r>
              <a:rPr lang="es-PE" sz="2400" dirty="0">
                <a:latin typeface="Bwgrkn"/>
                <a:cs typeface="Bwgrkn"/>
              </a:rPr>
              <a:t>seautou/  </a:t>
            </a:r>
            <a:r>
              <a:rPr lang="es-PE" sz="2000" dirty="0">
                <a:cs typeface="+mn-cs"/>
              </a:rPr>
              <a:t>uds. mismos </a:t>
            </a:r>
          </a:p>
        </p:txBody>
      </p:sp>
    </p:spTree>
    <p:extLst>
      <p:ext uri="{BB962C8B-B14F-4D97-AF65-F5344CB8AC3E}">
        <p14:creationId xmlns:p14="http://schemas.microsoft.com/office/powerpoint/2010/main" val="402826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348" grpId="0"/>
      <p:bldP spid="10349" grpId="0"/>
      <p:bldP spid="1036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850" y="-6755"/>
            <a:ext cx="8496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  <a:defRPr/>
            </a:pPr>
            <a:r>
              <a:rPr lang="pt-BR" sz="3200" dirty="0" err="1">
                <a:latin typeface="Gentium"/>
                <a:cs typeface="Gentium"/>
              </a:rPr>
              <a:t>Jn</a:t>
            </a:r>
            <a:r>
              <a:rPr lang="pt-BR" sz="3200" dirty="0">
                <a:latin typeface="Gentium"/>
                <a:cs typeface="Gentium"/>
              </a:rPr>
              <a:t>. 12:8 </a:t>
            </a:r>
            <a:r>
              <a:rPr lang="el-GR" sz="3200" dirty="0">
                <a:latin typeface="Gentium"/>
                <a:cs typeface="Gentium"/>
              </a:rPr>
              <a:t>τοὺς πτωχοὺς </a:t>
            </a:r>
            <a:r>
              <a:rPr lang="pt-BR" sz="3200" dirty="0">
                <a:latin typeface="Gentium"/>
                <a:cs typeface="Gentium"/>
              </a:rPr>
              <a:t>(</a:t>
            </a:r>
            <a:r>
              <a:rPr lang="el-GR" sz="3200" dirty="0">
                <a:latin typeface="Gentium"/>
                <a:cs typeface="Gentium"/>
              </a:rPr>
              <a:t>πτωχός</a:t>
            </a:r>
            <a:r>
              <a:rPr lang="pt-BR" sz="3200" dirty="0">
                <a:latin typeface="Gentium"/>
                <a:cs typeface="Gentium"/>
              </a:rPr>
              <a:t>: pobre) </a:t>
            </a:r>
            <a:r>
              <a:rPr lang="el-GR" sz="3200" dirty="0">
                <a:latin typeface="Gentium"/>
                <a:cs typeface="Gentium"/>
              </a:rPr>
              <a:t>γὰρ πάντοτε </a:t>
            </a:r>
            <a:r>
              <a:rPr lang="pt-BR" sz="3200" dirty="0">
                <a:latin typeface="Gentium"/>
                <a:cs typeface="Gentium"/>
              </a:rPr>
              <a:t>(</a:t>
            </a:r>
            <a:r>
              <a:rPr lang="pt-BR" sz="3200" dirty="0" err="1">
                <a:latin typeface="Gentium"/>
                <a:cs typeface="Gentium"/>
              </a:rPr>
              <a:t>siempre</a:t>
            </a:r>
            <a:r>
              <a:rPr lang="pt-BR" sz="3200" dirty="0">
                <a:latin typeface="Gentium"/>
                <a:cs typeface="Gentium"/>
              </a:rPr>
              <a:t>) </a:t>
            </a:r>
            <a:r>
              <a:rPr lang="el-GR" sz="3200" dirty="0">
                <a:latin typeface="Gentium"/>
                <a:cs typeface="Gentium"/>
              </a:rPr>
              <a:t>ἔχετε μεθʼ ἑαυτῶν, ἐμὲ δὲ οὐ πάντοτε ἔχετε.</a:t>
            </a:r>
            <a:endParaRPr lang="pt-BR" sz="3200" dirty="0">
              <a:latin typeface="Gentium"/>
              <a:cs typeface="Gentium"/>
            </a:endParaRPr>
          </a:p>
        </p:txBody>
      </p:sp>
      <p:graphicFrame>
        <p:nvGraphicFramePr>
          <p:cNvPr id="10363" name="Group 123"/>
          <p:cNvGraphicFramePr>
            <a:graphicFrameLocks noGrp="1"/>
          </p:cNvGraphicFramePr>
          <p:nvPr/>
        </p:nvGraphicFramePr>
        <p:xfrm>
          <a:off x="250828" y="2463403"/>
          <a:ext cx="8702675" cy="2216706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ptwcou.j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e;cete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e`autw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evme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8" name="Text Box 108"/>
          <p:cNvSpPr txBox="1">
            <a:spLocks noChangeArrowheads="1"/>
          </p:cNvSpPr>
          <p:nvPr/>
        </p:nvSpPr>
        <p:spPr bwMode="auto">
          <a:xfrm>
            <a:off x="2051050" y="2733676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P     M     A    </a:t>
            </a:r>
            <a:r>
              <a:rPr lang="es-PE" sz="2400" dirty="0">
                <a:latin typeface="Bwgrkn"/>
                <a:cs typeface="Bwgrkn"/>
              </a:rPr>
              <a:t>ptoco,j    </a:t>
            </a:r>
            <a:r>
              <a:rPr lang="es-PE" sz="2400" dirty="0" smtClean="0">
                <a:cs typeface="+mn-cs"/>
              </a:rPr>
              <a:t>los </a:t>
            </a:r>
            <a:r>
              <a:rPr lang="es-PE" sz="2400" dirty="0">
                <a:cs typeface="+mn-cs"/>
              </a:rPr>
              <a:t>pobres</a:t>
            </a:r>
          </a:p>
        </p:txBody>
      </p:sp>
      <p:sp>
        <p:nvSpPr>
          <p:cNvPr id="10349" name="Text Box 109"/>
          <p:cNvSpPr txBox="1">
            <a:spLocks noChangeArrowheads="1"/>
          </p:cNvSpPr>
          <p:nvPr/>
        </p:nvSpPr>
        <p:spPr bwMode="auto">
          <a:xfrm>
            <a:off x="2051050" y="3436145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P    A    I     2     P                      </a:t>
            </a:r>
            <a:r>
              <a:rPr lang="es-PE" sz="2400" dirty="0">
                <a:latin typeface="Bwgrkn"/>
                <a:cs typeface="Bwgrkn"/>
              </a:rPr>
              <a:t>e;cw       </a:t>
            </a:r>
            <a:r>
              <a:rPr lang="es-PE" sz="2400" dirty="0">
                <a:cs typeface="+mn-cs"/>
              </a:rPr>
              <a:t>tienen</a:t>
            </a:r>
          </a:p>
        </p:txBody>
      </p:sp>
      <p:sp>
        <p:nvSpPr>
          <p:cNvPr id="10364" name="Text Box 124"/>
          <p:cNvSpPr txBox="1">
            <a:spLocks noChangeArrowheads="1"/>
          </p:cNvSpPr>
          <p:nvPr/>
        </p:nvSpPr>
        <p:spPr bwMode="auto">
          <a:xfrm>
            <a:off x="2051050" y="3868342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2     P     M     G    </a:t>
            </a:r>
            <a:r>
              <a:rPr lang="es-PE" sz="2400" dirty="0">
                <a:latin typeface="Bwgrkn"/>
                <a:cs typeface="Bwgrkn"/>
              </a:rPr>
              <a:t>seautou/  </a:t>
            </a:r>
            <a:r>
              <a:rPr lang="es-PE" sz="2000" dirty="0">
                <a:cs typeface="+mn-cs"/>
              </a:rPr>
              <a:t>uds. mismos </a:t>
            </a:r>
          </a:p>
        </p:txBody>
      </p:sp>
      <p:sp>
        <p:nvSpPr>
          <p:cNvPr id="10365" name="Text Box 125"/>
          <p:cNvSpPr txBox="1">
            <a:spLocks noChangeArrowheads="1"/>
          </p:cNvSpPr>
          <p:nvPr/>
        </p:nvSpPr>
        <p:spPr bwMode="auto">
          <a:xfrm>
            <a:off x="2051050" y="4245770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1     S             A       </a:t>
            </a:r>
            <a:r>
              <a:rPr lang="es-PE" sz="2400" dirty="0">
                <a:latin typeface="Bwgrkn"/>
                <a:cs typeface="Bwgrkn"/>
              </a:rPr>
              <a:t>evgw,        </a:t>
            </a:r>
            <a:r>
              <a:rPr lang="es-PE" sz="2400" dirty="0">
                <a:cs typeface="+mn-cs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138607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348" grpId="0"/>
      <p:bldP spid="10349" grpId="0"/>
      <p:bldP spid="10364" grpId="0"/>
      <p:bldP spid="1036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850" y="-6755"/>
            <a:ext cx="8496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  <a:defRPr/>
            </a:pPr>
            <a:r>
              <a:rPr lang="pt-BR" sz="3200" dirty="0" err="1">
                <a:latin typeface="Gentium"/>
                <a:cs typeface="Gentium"/>
              </a:rPr>
              <a:t>Jn</a:t>
            </a:r>
            <a:r>
              <a:rPr lang="pt-BR" sz="3200" dirty="0">
                <a:latin typeface="Gentium"/>
                <a:cs typeface="Gentium"/>
              </a:rPr>
              <a:t>. 12:8 </a:t>
            </a:r>
            <a:r>
              <a:rPr lang="el-GR" sz="3200" dirty="0">
                <a:latin typeface="Gentium"/>
                <a:cs typeface="Gentium"/>
              </a:rPr>
              <a:t>τοὺς πτωχοὺς </a:t>
            </a:r>
            <a:r>
              <a:rPr lang="pt-BR" sz="3200" dirty="0">
                <a:latin typeface="Gentium"/>
                <a:cs typeface="Gentium"/>
              </a:rPr>
              <a:t>(</a:t>
            </a:r>
            <a:r>
              <a:rPr lang="el-GR" sz="3200" dirty="0">
                <a:latin typeface="Gentium"/>
                <a:cs typeface="Gentium"/>
              </a:rPr>
              <a:t>πτωχός</a:t>
            </a:r>
            <a:r>
              <a:rPr lang="pt-BR" sz="3200" dirty="0">
                <a:latin typeface="Gentium"/>
                <a:cs typeface="Gentium"/>
              </a:rPr>
              <a:t>: pobre) </a:t>
            </a:r>
            <a:r>
              <a:rPr lang="el-GR" sz="3200" dirty="0">
                <a:latin typeface="Gentium"/>
                <a:cs typeface="Gentium"/>
              </a:rPr>
              <a:t>γὰρ πάντοτε </a:t>
            </a:r>
            <a:r>
              <a:rPr lang="pt-BR" sz="3200" dirty="0">
                <a:latin typeface="Gentium"/>
                <a:cs typeface="Gentium"/>
              </a:rPr>
              <a:t>(</a:t>
            </a:r>
            <a:r>
              <a:rPr lang="pt-BR" sz="3200" dirty="0" err="1">
                <a:latin typeface="Gentium"/>
                <a:cs typeface="Gentium"/>
              </a:rPr>
              <a:t>siempre</a:t>
            </a:r>
            <a:r>
              <a:rPr lang="pt-BR" sz="3200" dirty="0">
                <a:latin typeface="Gentium"/>
                <a:cs typeface="Gentium"/>
              </a:rPr>
              <a:t>) </a:t>
            </a:r>
            <a:r>
              <a:rPr lang="el-GR" sz="3200" dirty="0">
                <a:latin typeface="Gentium"/>
                <a:cs typeface="Gentium"/>
              </a:rPr>
              <a:t>ἔχετε μεθʼ ἑαυτῶν, ἐμὲ δὲ οὐ πάντοτε ἔχετε.</a:t>
            </a:r>
            <a:endParaRPr lang="pt-BR" sz="3200" dirty="0">
              <a:latin typeface="Gentium"/>
              <a:cs typeface="Gentium"/>
            </a:endParaRPr>
          </a:p>
        </p:txBody>
      </p:sp>
      <p:graphicFrame>
        <p:nvGraphicFramePr>
          <p:cNvPr id="10363" name="Group 123"/>
          <p:cNvGraphicFramePr>
            <a:graphicFrameLocks noGrp="1"/>
          </p:cNvGraphicFramePr>
          <p:nvPr/>
        </p:nvGraphicFramePr>
        <p:xfrm>
          <a:off x="250828" y="2463403"/>
          <a:ext cx="8702675" cy="2216706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ptwcou.j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e;cete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e`autw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evme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7" name="Text Box 107"/>
          <p:cNvSpPr txBox="1">
            <a:spLocks noChangeArrowheads="1"/>
          </p:cNvSpPr>
          <p:nvPr/>
        </p:nvSpPr>
        <p:spPr bwMode="auto">
          <a:xfrm>
            <a:off x="395288" y="1383507"/>
            <a:ext cx="84248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Porque los pobres siempre tienen con ustedes mismos, pero no siempre me tienen.</a:t>
            </a:r>
          </a:p>
        </p:txBody>
      </p:sp>
      <p:sp>
        <p:nvSpPr>
          <p:cNvPr id="10348" name="Text Box 108"/>
          <p:cNvSpPr txBox="1">
            <a:spLocks noChangeArrowheads="1"/>
          </p:cNvSpPr>
          <p:nvPr/>
        </p:nvSpPr>
        <p:spPr bwMode="auto">
          <a:xfrm>
            <a:off x="2051050" y="2733676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       P     M     A    </a:t>
            </a:r>
            <a:r>
              <a:rPr lang="es-PE" sz="2400" dirty="0">
                <a:latin typeface="Bwgrkn"/>
                <a:cs typeface="Bwgrkn"/>
              </a:rPr>
              <a:t>ptoco,j    </a:t>
            </a:r>
            <a:r>
              <a:rPr lang="es-PE" sz="2400" dirty="0" smtClean="0">
                <a:cs typeface="+mn-cs"/>
              </a:rPr>
              <a:t>los </a:t>
            </a:r>
            <a:r>
              <a:rPr lang="es-PE" sz="2400" dirty="0">
                <a:cs typeface="+mn-cs"/>
              </a:rPr>
              <a:t>pobres</a:t>
            </a:r>
          </a:p>
        </p:txBody>
      </p:sp>
      <p:sp>
        <p:nvSpPr>
          <p:cNvPr id="10349" name="Text Box 109"/>
          <p:cNvSpPr txBox="1">
            <a:spLocks noChangeArrowheads="1"/>
          </p:cNvSpPr>
          <p:nvPr/>
        </p:nvSpPr>
        <p:spPr bwMode="auto">
          <a:xfrm>
            <a:off x="2051050" y="3436145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P    A    I     2     P                      </a:t>
            </a:r>
            <a:r>
              <a:rPr lang="es-PE" sz="2400" dirty="0">
                <a:latin typeface="Bwgrkn"/>
                <a:cs typeface="Bwgrkn"/>
              </a:rPr>
              <a:t>e;cw       </a:t>
            </a:r>
            <a:r>
              <a:rPr lang="es-PE" sz="2400" dirty="0">
                <a:cs typeface="+mn-cs"/>
              </a:rPr>
              <a:t>tienen</a:t>
            </a:r>
          </a:p>
        </p:txBody>
      </p:sp>
      <p:sp>
        <p:nvSpPr>
          <p:cNvPr id="10364" name="Text Box 124"/>
          <p:cNvSpPr txBox="1">
            <a:spLocks noChangeArrowheads="1"/>
          </p:cNvSpPr>
          <p:nvPr/>
        </p:nvSpPr>
        <p:spPr bwMode="auto">
          <a:xfrm>
            <a:off x="2051050" y="3868342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2     P     M     G    </a:t>
            </a:r>
            <a:r>
              <a:rPr lang="es-PE" sz="2400" dirty="0">
                <a:latin typeface="Bwgrkn"/>
                <a:cs typeface="Bwgrkn"/>
              </a:rPr>
              <a:t>seautou/  </a:t>
            </a:r>
            <a:r>
              <a:rPr lang="es-PE" sz="2000" dirty="0">
                <a:cs typeface="+mn-cs"/>
              </a:rPr>
              <a:t>uds. mismos </a:t>
            </a:r>
          </a:p>
        </p:txBody>
      </p:sp>
      <p:sp>
        <p:nvSpPr>
          <p:cNvPr id="10365" name="Text Box 125"/>
          <p:cNvSpPr txBox="1">
            <a:spLocks noChangeArrowheads="1"/>
          </p:cNvSpPr>
          <p:nvPr/>
        </p:nvSpPr>
        <p:spPr bwMode="auto">
          <a:xfrm>
            <a:off x="2051050" y="4245770"/>
            <a:ext cx="709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                    1     S             A       </a:t>
            </a:r>
            <a:r>
              <a:rPr lang="es-PE" sz="2400" dirty="0">
                <a:latin typeface="Bwgrkn"/>
                <a:cs typeface="Bwgrkn"/>
              </a:rPr>
              <a:t>evgw,        </a:t>
            </a:r>
            <a:r>
              <a:rPr lang="es-PE" sz="2400" dirty="0">
                <a:cs typeface="+mn-cs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93943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347" grpId="0"/>
      <p:bldP spid="10348" grpId="0"/>
      <p:bldP spid="10349" grpId="0"/>
      <p:bldP spid="10364" grpId="0"/>
      <p:bldP spid="1036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" y="1"/>
            <a:ext cx="8964613" cy="1781175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err="1">
                <a:latin typeface="Minion Pro"/>
                <a:cs typeface="Minion Pro"/>
              </a:rPr>
              <a:t>Jn</a:t>
            </a:r>
            <a:r>
              <a:rPr lang="en-US" sz="3200" dirty="0">
                <a:latin typeface="Minion Pro"/>
                <a:cs typeface="Minion Pro"/>
              </a:rPr>
              <a:t> 5:21  </a:t>
            </a:r>
            <a:r>
              <a:rPr lang="el-GR" sz="3200" b="1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ὥσπερ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>
                <a:latin typeface="Minion Pro"/>
                <a:cs typeface="Minion Pro"/>
              </a:rPr>
              <a:t>así</a:t>
            </a:r>
            <a:r>
              <a:rPr lang="en-US" sz="3200" dirty="0">
                <a:latin typeface="Minion Pro"/>
                <a:cs typeface="Minion Pro"/>
              </a:rPr>
              <a:t> </a:t>
            </a:r>
            <a:r>
              <a:rPr lang="en-US" sz="3200" dirty="0" err="1">
                <a:latin typeface="Minion Pro"/>
                <a:cs typeface="Minion Pro"/>
              </a:rPr>
              <a:t>como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γὰρ ὁ πατὴρ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>
                <a:latin typeface="Minion Pro"/>
                <a:cs typeface="Minion Pro"/>
              </a:rPr>
              <a:t>Padre) </a:t>
            </a:r>
            <a:r>
              <a:rPr lang="el-GR" sz="3200" dirty="0">
                <a:latin typeface="Minion Pro"/>
                <a:cs typeface="Minion Pro"/>
              </a:rPr>
              <a:t>ἐγείρει τοὺς νεκροὺς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 smtClean="0">
                <a:latin typeface="Minion Pro"/>
                <a:cs typeface="Minion Pro"/>
              </a:rPr>
              <a:t>muertos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καὶ </a:t>
            </a:r>
            <a:r>
              <a:rPr lang="el-GR" sz="3200" dirty="0" smtClean="0">
                <a:latin typeface="Minion Pro"/>
                <a:cs typeface="Minion Pro"/>
              </a:rPr>
              <a:t>ζῳοποιεῖ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>
                <a:latin typeface="Minion Pro"/>
                <a:cs typeface="Minion Pro"/>
              </a:rPr>
              <a:t>da </a:t>
            </a:r>
            <a:r>
              <a:rPr lang="en-US" sz="3200" dirty="0" err="1">
                <a:latin typeface="Minion Pro"/>
                <a:cs typeface="Minion Pro"/>
              </a:rPr>
              <a:t>vida</a:t>
            </a:r>
            <a:r>
              <a:rPr lang="en-US" sz="3200" dirty="0" smtClean="0">
                <a:latin typeface="Minion Pro"/>
                <a:cs typeface="Minion Pro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οὕτως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>
                <a:latin typeface="Minion Pro"/>
                <a:cs typeface="Minion Pro"/>
              </a:rPr>
              <a:t>así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καὶ ὁ υἱὸς οὓς θέλει ζῳοποιεῖ.</a:t>
            </a:r>
            <a:endParaRPr lang="en-US" sz="3200" dirty="0">
              <a:latin typeface="Minion Pro"/>
              <a:cs typeface="Minion Pro"/>
            </a:endParaRPr>
          </a:p>
        </p:txBody>
      </p:sp>
      <p:graphicFrame>
        <p:nvGraphicFramePr>
          <p:cNvPr id="16498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207026"/>
              </p:ext>
            </p:extLst>
          </p:nvPr>
        </p:nvGraphicFramePr>
        <p:xfrm>
          <a:off x="250828" y="2571750"/>
          <a:ext cx="8702675" cy="242309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ἐγείρει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τοὺς νεκροὺς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ζῳοποιεῖ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οὓς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" y="1"/>
            <a:ext cx="8964613" cy="1781175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err="1">
                <a:latin typeface="Minion Pro"/>
                <a:cs typeface="Minion Pro"/>
              </a:rPr>
              <a:t>Jn</a:t>
            </a:r>
            <a:r>
              <a:rPr lang="en-US" sz="3200" dirty="0">
                <a:latin typeface="Minion Pro"/>
                <a:cs typeface="Minion Pro"/>
              </a:rPr>
              <a:t> 5:21  </a:t>
            </a:r>
            <a:r>
              <a:rPr lang="el-GR" sz="3200" b="1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ὥσπερ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>
                <a:latin typeface="Minion Pro"/>
                <a:cs typeface="Minion Pro"/>
              </a:rPr>
              <a:t>así</a:t>
            </a:r>
            <a:r>
              <a:rPr lang="en-US" sz="3200" dirty="0">
                <a:latin typeface="Minion Pro"/>
                <a:cs typeface="Minion Pro"/>
              </a:rPr>
              <a:t> </a:t>
            </a:r>
            <a:r>
              <a:rPr lang="en-US" sz="3200" dirty="0" err="1">
                <a:latin typeface="Minion Pro"/>
                <a:cs typeface="Minion Pro"/>
              </a:rPr>
              <a:t>como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γὰρ ὁ πατὴρ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>
                <a:latin typeface="Minion Pro"/>
                <a:cs typeface="Minion Pro"/>
              </a:rPr>
              <a:t>Padre) </a:t>
            </a:r>
            <a:r>
              <a:rPr lang="el-GR" sz="3200" dirty="0">
                <a:latin typeface="Minion Pro"/>
                <a:cs typeface="Minion Pro"/>
              </a:rPr>
              <a:t>ἐγείρει τοὺς νεκροὺς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 smtClean="0">
                <a:latin typeface="Minion Pro"/>
                <a:cs typeface="Minion Pro"/>
              </a:rPr>
              <a:t>muertos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καὶ </a:t>
            </a:r>
            <a:r>
              <a:rPr lang="el-GR" sz="3200" dirty="0" smtClean="0">
                <a:latin typeface="Minion Pro"/>
                <a:cs typeface="Minion Pro"/>
              </a:rPr>
              <a:t>ζῳοποιεῖ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>
                <a:latin typeface="Minion Pro"/>
                <a:cs typeface="Minion Pro"/>
              </a:rPr>
              <a:t>da </a:t>
            </a:r>
            <a:r>
              <a:rPr lang="en-US" sz="3200" dirty="0" err="1">
                <a:latin typeface="Minion Pro"/>
                <a:cs typeface="Minion Pro"/>
              </a:rPr>
              <a:t>vida</a:t>
            </a:r>
            <a:r>
              <a:rPr lang="en-US" sz="3200" dirty="0" smtClean="0">
                <a:latin typeface="Minion Pro"/>
                <a:cs typeface="Minion Pro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οὕτως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>
                <a:latin typeface="Minion Pro"/>
                <a:cs typeface="Minion Pro"/>
              </a:rPr>
              <a:t>así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καὶ ὁ υἱὸς οὓς θέλει ζῳοποιεῖ.</a:t>
            </a:r>
            <a:endParaRPr lang="en-US" sz="3200" dirty="0">
              <a:latin typeface="Minion Pro"/>
              <a:cs typeface="Minion Pro"/>
            </a:endParaRPr>
          </a:p>
        </p:txBody>
      </p:sp>
      <p:graphicFrame>
        <p:nvGraphicFramePr>
          <p:cNvPr id="16498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338792"/>
              </p:ext>
            </p:extLst>
          </p:nvPr>
        </p:nvGraphicFramePr>
        <p:xfrm>
          <a:off x="250828" y="2571750"/>
          <a:ext cx="8702675" cy="242309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ἐγείρει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ἐγείρω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levanta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τοὺς νεκροὺς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ζῳοποιεῖ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οὓς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6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8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032439"/>
              </p:ext>
            </p:extLst>
          </p:nvPr>
        </p:nvGraphicFramePr>
        <p:xfrm>
          <a:off x="179391" y="573881"/>
          <a:ext cx="8785225" cy="1712111"/>
        </p:xfrm>
        <a:graphic>
          <a:graphicData uri="http://schemas.openxmlformats.org/drawingml/2006/table">
            <a:tbl>
              <a:tblPr/>
              <a:tblGrid>
                <a:gridCol w="1223962"/>
                <a:gridCol w="1728788"/>
                <a:gridCol w="1727200"/>
                <a:gridCol w="1728787"/>
                <a:gridCol w="2376488"/>
              </a:tblGrid>
              <a:tr h="388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Masc.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Fem.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Neut.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Gen.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de unos a otros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Dat.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a/para unos a otros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Acus.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unos a otros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29" name="Text Box 157"/>
          <p:cNvSpPr txBox="1">
            <a:spLocks noChangeArrowheads="1"/>
          </p:cNvSpPr>
          <p:nvPr/>
        </p:nvSpPr>
        <p:spPr bwMode="auto">
          <a:xfrm>
            <a:off x="323850" y="-20538"/>
            <a:ext cx="84963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pronombre reciprico </a:t>
            </a:r>
            <a:r>
              <a:rPr lang="es-MX" sz="3200" dirty="0">
                <a:latin typeface="Bwgrkn"/>
                <a:cs typeface="Bwgrkn"/>
              </a:rPr>
              <a:t>avllh,lwn</a:t>
            </a:r>
            <a:r>
              <a:rPr lang="es-MX" sz="2800" dirty="0">
                <a:cs typeface="+mn-cs"/>
              </a:rPr>
              <a:t>, </a:t>
            </a:r>
            <a:r>
              <a:rPr lang="es-MX" sz="2800" i="1" dirty="0">
                <a:cs typeface="+mn-cs"/>
              </a:rPr>
              <a:t>de unos a otros</a:t>
            </a:r>
            <a:r>
              <a:rPr lang="es-MX" sz="2800" dirty="0" smtClean="0">
                <a:cs typeface="+mn-cs"/>
              </a:rPr>
              <a:t>.</a:t>
            </a:r>
            <a:endParaRPr lang="es-MX" sz="2800" dirty="0">
              <a:latin typeface="Bwgrkl" charset="0"/>
              <a:cs typeface="+mn-cs"/>
            </a:endParaRPr>
          </a:p>
        </p:txBody>
      </p:sp>
      <p:sp>
        <p:nvSpPr>
          <p:cNvPr id="3230" name="Text Box 158"/>
          <p:cNvSpPr txBox="1">
            <a:spLocks noChangeArrowheads="1"/>
          </p:cNvSpPr>
          <p:nvPr/>
        </p:nvSpPr>
        <p:spPr bwMode="auto">
          <a:xfrm>
            <a:off x="755650" y="2283718"/>
            <a:ext cx="34559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dirty="0" err="1">
                <a:latin typeface="Bwgrkn"/>
                <a:cs typeface="Bwgrkn"/>
              </a:rPr>
              <a:t>ble,pousin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b="1" u="sng" dirty="0" err="1">
                <a:latin typeface="Bwgrkn"/>
                <a:cs typeface="Bwgrkn"/>
              </a:rPr>
              <a:t>avllh,louj</a:t>
            </a:r>
            <a:endParaRPr lang="es-PE" b="1" u="sng" dirty="0">
              <a:latin typeface="Bwgrkn"/>
              <a:cs typeface="Bwgrkn"/>
            </a:endParaRPr>
          </a:p>
        </p:txBody>
      </p:sp>
      <p:sp>
        <p:nvSpPr>
          <p:cNvPr id="3231" name="Text Box 159"/>
          <p:cNvSpPr txBox="1">
            <a:spLocks noChangeArrowheads="1"/>
          </p:cNvSpPr>
          <p:nvPr/>
        </p:nvSpPr>
        <p:spPr bwMode="auto">
          <a:xfrm>
            <a:off x="4356100" y="2338486"/>
            <a:ext cx="4787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dirty="0">
                <a:cs typeface="+mn-cs"/>
              </a:rPr>
              <a:t>(Ellos) se ven </a:t>
            </a:r>
            <a:r>
              <a:rPr lang="es-ES" sz="2800" u="sng" dirty="0">
                <a:cs typeface="+mn-cs"/>
              </a:rPr>
              <a:t>unos a otros</a:t>
            </a:r>
            <a:endParaRPr lang="es-PE" sz="2800" u="sng" dirty="0">
              <a:cs typeface="+mn-cs"/>
            </a:endParaRPr>
          </a:p>
        </p:txBody>
      </p:sp>
      <p:sp>
        <p:nvSpPr>
          <p:cNvPr id="3232" name="Text Box 160"/>
          <p:cNvSpPr txBox="1">
            <a:spLocks noChangeArrowheads="1"/>
          </p:cNvSpPr>
          <p:nvPr/>
        </p:nvSpPr>
        <p:spPr bwMode="auto">
          <a:xfrm>
            <a:off x="468313" y="2913668"/>
            <a:ext cx="8280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dirty="0">
                <a:cs typeface="+mn-cs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e;legon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ou</a:t>
            </a:r>
            <a:r>
              <a:rPr lang="es-ES" sz="3200" dirty="0">
                <a:latin typeface="Bwgrkn"/>
                <a:cs typeface="Bwgrkn"/>
              </a:rPr>
              <a:t>=n </a:t>
            </a:r>
            <a:r>
              <a:rPr lang="es-ES" sz="3200" dirty="0" err="1">
                <a:latin typeface="Bwgrkn"/>
                <a:cs typeface="Bwgrkn"/>
              </a:rPr>
              <a:t>oi</a:t>
            </a:r>
            <a:r>
              <a:rPr lang="es-ES" sz="3200" dirty="0">
                <a:latin typeface="Bwgrkn"/>
                <a:cs typeface="Bwgrkn"/>
              </a:rPr>
              <a:t>` </a:t>
            </a:r>
            <a:r>
              <a:rPr lang="es-ES" sz="3200" dirty="0" err="1">
                <a:latin typeface="Bwgrkn"/>
                <a:cs typeface="Bwgrkn"/>
              </a:rPr>
              <a:t>maqhtai</a:t>
            </a:r>
            <a:r>
              <a:rPr lang="es-ES" sz="3200" dirty="0">
                <a:latin typeface="Bwgrkn"/>
                <a:cs typeface="Bwgrkn"/>
              </a:rPr>
              <a:t>. </a:t>
            </a:r>
            <a:r>
              <a:rPr lang="es-ES" sz="3200" dirty="0" err="1">
                <a:latin typeface="Bwgrkn"/>
                <a:cs typeface="Bwgrkn"/>
              </a:rPr>
              <a:t>pro.j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b="1" u="sng" dirty="0" err="1">
                <a:latin typeface="Bwgrkn"/>
                <a:cs typeface="Bwgrkn"/>
              </a:rPr>
              <a:t>avllh,louj</a:t>
            </a:r>
            <a:r>
              <a:rPr lang="es-ES" sz="3200" dirty="0">
                <a:latin typeface="Bwgrkn"/>
                <a:cs typeface="Bwgrkn"/>
              </a:rPr>
              <a:t>\</a:t>
            </a:r>
            <a:r>
              <a:rPr lang="en-US" dirty="0">
                <a:latin typeface="Bwgrkn"/>
                <a:cs typeface="Bwgrkn"/>
              </a:rPr>
              <a:t> </a:t>
            </a:r>
            <a:endParaRPr lang="es-PE" dirty="0">
              <a:latin typeface="Bwgrkn"/>
              <a:cs typeface="Bwgrkn"/>
            </a:endParaRPr>
          </a:p>
        </p:txBody>
      </p:sp>
      <p:sp>
        <p:nvSpPr>
          <p:cNvPr id="3233" name="Text Box 161"/>
          <p:cNvSpPr txBox="1">
            <a:spLocks noChangeArrowheads="1"/>
          </p:cNvSpPr>
          <p:nvPr/>
        </p:nvSpPr>
        <p:spPr bwMode="auto">
          <a:xfrm>
            <a:off x="468313" y="3416682"/>
            <a:ext cx="828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dirty="0">
                <a:cs typeface="+mn-cs"/>
              </a:rPr>
              <a:t>pues decían los discípulos </a:t>
            </a:r>
            <a:r>
              <a:rPr lang="es-MX" sz="2800" u="sng" dirty="0">
                <a:cs typeface="+mn-cs"/>
              </a:rPr>
              <a:t>unos a otros</a:t>
            </a:r>
            <a:r>
              <a:rPr lang="es-MX" sz="2800" dirty="0">
                <a:cs typeface="+mn-cs"/>
              </a:rPr>
              <a:t>:</a:t>
            </a:r>
            <a:r>
              <a:rPr lang="es-MX" dirty="0">
                <a:cs typeface="+mn-cs"/>
              </a:rPr>
              <a:t> </a:t>
            </a:r>
            <a:endParaRPr lang="es-PE" dirty="0">
              <a:cs typeface="+mn-cs"/>
            </a:endParaRPr>
          </a:p>
        </p:txBody>
      </p:sp>
      <p:sp>
        <p:nvSpPr>
          <p:cNvPr id="3234" name="Text Box 162"/>
          <p:cNvSpPr txBox="1">
            <a:spLocks noChangeArrowheads="1"/>
          </p:cNvSpPr>
          <p:nvPr/>
        </p:nvSpPr>
        <p:spPr bwMode="auto">
          <a:xfrm>
            <a:off x="468316" y="3939902"/>
            <a:ext cx="813593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dirty="0" err="1">
                <a:latin typeface="Bwgrkn"/>
                <a:cs typeface="Bwgrkn"/>
              </a:rPr>
              <a:t>mh</a:t>
            </a:r>
            <a:r>
              <a:rPr lang="es-ES" sz="3200" dirty="0">
                <a:latin typeface="Bwgrkn"/>
                <a:cs typeface="Bwgrkn"/>
              </a:rPr>
              <a:t>. </a:t>
            </a:r>
            <a:r>
              <a:rPr lang="es-ES" sz="3200" dirty="0" err="1">
                <a:latin typeface="Bwgrkn"/>
                <a:cs typeface="Bwgrkn"/>
              </a:rPr>
              <a:t>goggu,zete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metV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b="1" u="sng" dirty="0" err="1">
                <a:latin typeface="Bwgrkn"/>
                <a:cs typeface="Bwgrkn"/>
              </a:rPr>
              <a:t>avllh,lwn</a:t>
            </a:r>
            <a:r>
              <a:rPr lang="es-ES" sz="3200" dirty="0" err="1">
                <a:latin typeface="Bwgrkn"/>
                <a:cs typeface="Bwgrkn"/>
              </a:rPr>
              <a:t>Å</a:t>
            </a:r>
            <a:r>
              <a:rPr lang="en-US" dirty="0">
                <a:latin typeface="Bwgrkn"/>
                <a:cs typeface="Bwgrkn"/>
              </a:rPr>
              <a:t> </a:t>
            </a:r>
            <a:endParaRPr lang="es-PE" dirty="0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336948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" y="1"/>
            <a:ext cx="8964613" cy="1781175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err="1">
                <a:latin typeface="Minion Pro"/>
                <a:cs typeface="Minion Pro"/>
              </a:rPr>
              <a:t>Jn</a:t>
            </a:r>
            <a:r>
              <a:rPr lang="en-US" sz="3200" dirty="0">
                <a:latin typeface="Minion Pro"/>
                <a:cs typeface="Minion Pro"/>
              </a:rPr>
              <a:t> 5:21  </a:t>
            </a:r>
            <a:r>
              <a:rPr lang="el-GR" sz="3200" b="1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ὥσπερ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>
                <a:latin typeface="Minion Pro"/>
                <a:cs typeface="Minion Pro"/>
              </a:rPr>
              <a:t>así</a:t>
            </a:r>
            <a:r>
              <a:rPr lang="en-US" sz="3200" dirty="0">
                <a:latin typeface="Minion Pro"/>
                <a:cs typeface="Minion Pro"/>
              </a:rPr>
              <a:t> </a:t>
            </a:r>
            <a:r>
              <a:rPr lang="en-US" sz="3200" dirty="0" err="1">
                <a:latin typeface="Minion Pro"/>
                <a:cs typeface="Minion Pro"/>
              </a:rPr>
              <a:t>como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γὰρ ὁ πατὴρ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>
                <a:latin typeface="Minion Pro"/>
                <a:cs typeface="Minion Pro"/>
              </a:rPr>
              <a:t>Padre) </a:t>
            </a:r>
            <a:r>
              <a:rPr lang="el-GR" sz="3200" dirty="0">
                <a:latin typeface="Minion Pro"/>
                <a:cs typeface="Minion Pro"/>
              </a:rPr>
              <a:t>ἐγείρει τοὺς νεκροὺς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 smtClean="0">
                <a:latin typeface="Minion Pro"/>
                <a:cs typeface="Minion Pro"/>
              </a:rPr>
              <a:t>muertos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καὶ </a:t>
            </a:r>
            <a:r>
              <a:rPr lang="el-GR" sz="3200" dirty="0" smtClean="0">
                <a:latin typeface="Minion Pro"/>
                <a:cs typeface="Minion Pro"/>
              </a:rPr>
              <a:t>ζῳοποιεῖ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>
                <a:latin typeface="Minion Pro"/>
                <a:cs typeface="Minion Pro"/>
              </a:rPr>
              <a:t>da </a:t>
            </a:r>
            <a:r>
              <a:rPr lang="en-US" sz="3200" dirty="0" err="1">
                <a:latin typeface="Minion Pro"/>
                <a:cs typeface="Minion Pro"/>
              </a:rPr>
              <a:t>vida</a:t>
            </a:r>
            <a:r>
              <a:rPr lang="en-US" sz="3200" dirty="0" smtClean="0">
                <a:latin typeface="Minion Pro"/>
                <a:cs typeface="Minion Pro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οὕτως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>
                <a:latin typeface="Minion Pro"/>
                <a:cs typeface="Minion Pro"/>
              </a:rPr>
              <a:t>así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καὶ ὁ υἱὸς οὓς θέλει ζῳοποιεῖ.</a:t>
            </a:r>
            <a:endParaRPr lang="en-US" sz="3200" dirty="0">
              <a:latin typeface="Minion Pro"/>
              <a:cs typeface="Minion Pro"/>
            </a:endParaRPr>
          </a:p>
        </p:txBody>
      </p:sp>
      <p:graphicFrame>
        <p:nvGraphicFramePr>
          <p:cNvPr id="16498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50685"/>
              </p:ext>
            </p:extLst>
          </p:nvPr>
        </p:nvGraphicFramePr>
        <p:xfrm>
          <a:off x="250828" y="2571750"/>
          <a:ext cx="8702675" cy="242309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ἐγείρει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ἐγείρω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levanta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τοὺς νεκροὺς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νεκρός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los muertos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ζῳοποιεῖ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οὓς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72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" y="1"/>
            <a:ext cx="8964613" cy="1781175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err="1">
                <a:latin typeface="Minion Pro"/>
                <a:cs typeface="Minion Pro"/>
              </a:rPr>
              <a:t>Jn</a:t>
            </a:r>
            <a:r>
              <a:rPr lang="en-US" sz="3200" dirty="0">
                <a:latin typeface="Minion Pro"/>
                <a:cs typeface="Minion Pro"/>
              </a:rPr>
              <a:t> 5:21  </a:t>
            </a:r>
            <a:r>
              <a:rPr lang="el-GR" sz="3200" b="1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ὥσπερ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>
                <a:latin typeface="Minion Pro"/>
                <a:cs typeface="Minion Pro"/>
              </a:rPr>
              <a:t>así</a:t>
            </a:r>
            <a:r>
              <a:rPr lang="en-US" sz="3200" dirty="0">
                <a:latin typeface="Minion Pro"/>
                <a:cs typeface="Minion Pro"/>
              </a:rPr>
              <a:t> </a:t>
            </a:r>
            <a:r>
              <a:rPr lang="en-US" sz="3200" dirty="0" err="1">
                <a:latin typeface="Minion Pro"/>
                <a:cs typeface="Minion Pro"/>
              </a:rPr>
              <a:t>como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γὰρ ὁ πατὴρ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>
                <a:latin typeface="Minion Pro"/>
                <a:cs typeface="Minion Pro"/>
              </a:rPr>
              <a:t>Padre) </a:t>
            </a:r>
            <a:r>
              <a:rPr lang="el-GR" sz="3200" dirty="0">
                <a:latin typeface="Minion Pro"/>
                <a:cs typeface="Minion Pro"/>
              </a:rPr>
              <a:t>ἐγείρει τοὺς νεκροὺς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 smtClean="0">
                <a:latin typeface="Minion Pro"/>
                <a:cs typeface="Minion Pro"/>
              </a:rPr>
              <a:t>muertos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καὶ </a:t>
            </a:r>
            <a:r>
              <a:rPr lang="el-GR" sz="3200" dirty="0" smtClean="0">
                <a:latin typeface="Minion Pro"/>
                <a:cs typeface="Minion Pro"/>
              </a:rPr>
              <a:t>ζῳοποιεῖ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>
                <a:latin typeface="Minion Pro"/>
                <a:cs typeface="Minion Pro"/>
              </a:rPr>
              <a:t>da </a:t>
            </a:r>
            <a:r>
              <a:rPr lang="en-US" sz="3200" dirty="0" err="1">
                <a:latin typeface="Minion Pro"/>
                <a:cs typeface="Minion Pro"/>
              </a:rPr>
              <a:t>vida</a:t>
            </a:r>
            <a:r>
              <a:rPr lang="en-US" sz="3200" dirty="0" smtClean="0">
                <a:latin typeface="Minion Pro"/>
                <a:cs typeface="Minion Pro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οὕτως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>
                <a:latin typeface="Minion Pro"/>
                <a:cs typeface="Minion Pro"/>
              </a:rPr>
              <a:t>así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καὶ ὁ υἱὸς οὓς θέλει ζῳοποιεῖ.</a:t>
            </a:r>
            <a:endParaRPr lang="en-US" sz="3200" dirty="0">
              <a:latin typeface="Minion Pro"/>
              <a:cs typeface="Minion Pro"/>
            </a:endParaRPr>
          </a:p>
        </p:txBody>
      </p:sp>
      <p:graphicFrame>
        <p:nvGraphicFramePr>
          <p:cNvPr id="16498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001281"/>
              </p:ext>
            </p:extLst>
          </p:nvPr>
        </p:nvGraphicFramePr>
        <p:xfrm>
          <a:off x="250828" y="2571750"/>
          <a:ext cx="8702675" cy="242309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ἐγείρει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ἐγείρω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levanta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τοὺς νεκροὺς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νεκρός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los muertos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ζῳοποιεῖ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ζῳοποιέω</a:t>
                      </a: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dio vida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οὓς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11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" y="1"/>
            <a:ext cx="8964613" cy="1781175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err="1">
                <a:latin typeface="Minion Pro"/>
                <a:cs typeface="Minion Pro"/>
              </a:rPr>
              <a:t>Jn</a:t>
            </a:r>
            <a:r>
              <a:rPr lang="en-US" sz="3200" dirty="0">
                <a:latin typeface="Minion Pro"/>
                <a:cs typeface="Minion Pro"/>
              </a:rPr>
              <a:t> 5:21  </a:t>
            </a:r>
            <a:r>
              <a:rPr lang="el-GR" sz="3200" b="1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ὥσπερ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>
                <a:latin typeface="Minion Pro"/>
                <a:cs typeface="Minion Pro"/>
              </a:rPr>
              <a:t>así</a:t>
            </a:r>
            <a:r>
              <a:rPr lang="en-US" sz="3200" dirty="0">
                <a:latin typeface="Minion Pro"/>
                <a:cs typeface="Minion Pro"/>
              </a:rPr>
              <a:t> </a:t>
            </a:r>
            <a:r>
              <a:rPr lang="en-US" sz="3200" dirty="0" err="1">
                <a:latin typeface="Minion Pro"/>
                <a:cs typeface="Minion Pro"/>
              </a:rPr>
              <a:t>como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γὰρ ὁ πατὴρ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>
                <a:latin typeface="Minion Pro"/>
                <a:cs typeface="Minion Pro"/>
              </a:rPr>
              <a:t>Padre) </a:t>
            </a:r>
            <a:r>
              <a:rPr lang="el-GR" sz="3200" dirty="0">
                <a:latin typeface="Minion Pro"/>
                <a:cs typeface="Minion Pro"/>
              </a:rPr>
              <a:t>ἐγείρει τοὺς νεκροὺς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 smtClean="0">
                <a:latin typeface="Minion Pro"/>
                <a:cs typeface="Minion Pro"/>
              </a:rPr>
              <a:t>muertos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καὶ </a:t>
            </a:r>
            <a:r>
              <a:rPr lang="el-GR" sz="3200" dirty="0" smtClean="0">
                <a:latin typeface="Minion Pro"/>
                <a:cs typeface="Minion Pro"/>
              </a:rPr>
              <a:t>ζῳοποιεῖ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>
                <a:latin typeface="Minion Pro"/>
                <a:cs typeface="Minion Pro"/>
              </a:rPr>
              <a:t>da </a:t>
            </a:r>
            <a:r>
              <a:rPr lang="en-US" sz="3200" dirty="0" err="1">
                <a:latin typeface="Minion Pro"/>
                <a:cs typeface="Minion Pro"/>
              </a:rPr>
              <a:t>vida</a:t>
            </a:r>
            <a:r>
              <a:rPr lang="en-US" sz="3200" dirty="0" smtClean="0">
                <a:latin typeface="Minion Pro"/>
                <a:cs typeface="Minion Pro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οὕτως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>
                <a:latin typeface="Minion Pro"/>
                <a:cs typeface="Minion Pro"/>
              </a:rPr>
              <a:t>así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καὶ ὁ υἱὸς οὓς θέλει ζῳοποιεῖ.</a:t>
            </a:r>
            <a:endParaRPr lang="en-US" sz="3200" dirty="0">
              <a:latin typeface="Minion Pro"/>
              <a:cs typeface="Minion Pro"/>
            </a:endParaRPr>
          </a:p>
        </p:txBody>
      </p:sp>
      <p:graphicFrame>
        <p:nvGraphicFramePr>
          <p:cNvPr id="16498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506065"/>
              </p:ext>
            </p:extLst>
          </p:nvPr>
        </p:nvGraphicFramePr>
        <p:xfrm>
          <a:off x="250828" y="2571750"/>
          <a:ext cx="8702675" cy="242309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ἐγείρει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ἐγείρω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levanta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τοὺς νεκροὺς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νεκρός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los muertos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ζῳοποιεῖ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ζῳοποιέω</a:t>
                      </a: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dio vida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οὓς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ὅς, ἣ, ὃ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los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que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1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" y="1"/>
            <a:ext cx="8964613" cy="1781175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err="1">
                <a:latin typeface="Minion Pro"/>
                <a:cs typeface="Minion Pro"/>
              </a:rPr>
              <a:t>Jn</a:t>
            </a:r>
            <a:r>
              <a:rPr lang="en-US" sz="3200" dirty="0">
                <a:latin typeface="Minion Pro"/>
                <a:cs typeface="Minion Pro"/>
              </a:rPr>
              <a:t> 5:21  </a:t>
            </a:r>
            <a:r>
              <a:rPr lang="el-GR" sz="3200" b="1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ὥσπερ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>
                <a:latin typeface="Minion Pro"/>
                <a:cs typeface="Minion Pro"/>
              </a:rPr>
              <a:t>así</a:t>
            </a:r>
            <a:r>
              <a:rPr lang="en-US" sz="3200" dirty="0">
                <a:latin typeface="Minion Pro"/>
                <a:cs typeface="Minion Pro"/>
              </a:rPr>
              <a:t> </a:t>
            </a:r>
            <a:r>
              <a:rPr lang="en-US" sz="3200" dirty="0" err="1">
                <a:latin typeface="Minion Pro"/>
                <a:cs typeface="Minion Pro"/>
              </a:rPr>
              <a:t>como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γὰρ ὁ πατὴρ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>
                <a:latin typeface="Minion Pro"/>
                <a:cs typeface="Minion Pro"/>
              </a:rPr>
              <a:t>Padre) </a:t>
            </a:r>
            <a:r>
              <a:rPr lang="el-GR" sz="3200" dirty="0">
                <a:latin typeface="Minion Pro"/>
                <a:cs typeface="Minion Pro"/>
              </a:rPr>
              <a:t>ἐγείρει τοὺς νεκροὺς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 smtClean="0">
                <a:latin typeface="Minion Pro"/>
                <a:cs typeface="Minion Pro"/>
              </a:rPr>
              <a:t>muertos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καὶ </a:t>
            </a:r>
            <a:r>
              <a:rPr lang="el-GR" sz="3200" dirty="0" smtClean="0">
                <a:latin typeface="Minion Pro"/>
                <a:cs typeface="Minion Pro"/>
              </a:rPr>
              <a:t>ζῳοποιεῖ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>
                <a:latin typeface="Minion Pro"/>
                <a:cs typeface="Minion Pro"/>
              </a:rPr>
              <a:t>da </a:t>
            </a:r>
            <a:r>
              <a:rPr lang="en-US" sz="3200" dirty="0" err="1">
                <a:latin typeface="Minion Pro"/>
                <a:cs typeface="Minion Pro"/>
              </a:rPr>
              <a:t>vida</a:t>
            </a:r>
            <a:r>
              <a:rPr lang="en-US" sz="3200" dirty="0" smtClean="0">
                <a:latin typeface="Minion Pro"/>
                <a:cs typeface="Minion Pro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οὕτως </a:t>
            </a:r>
            <a:r>
              <a:rPr lang="en-US" sz="3200" dirty="0" smtClean="0">
                <a:latin typeface="Minion Pro"/>
                <a:cs typeface="Minion Pro"/>
              </a:rPr>
              <a:t>(</a:t>
            </a:r>
            <a:r>
              <a:rPr lang="en-US" sz="3200" dirty="0" err="1">
                <a:latin typeface="Minion Pro"/>
                <a:cs typeface="Minion Pro"/>
              </a:rPr>
              <a:t>así</a:t>
            </a:r>
            <a:r>
              <a:rPr lang="en-US" sz="3200" dirty="0">
                <a:latin typeface="Minion Pro"/>
                <a:cs typeface="Minion Pro"/>
              </a:rPr>
              <a:t>) </a:t>
            </a:r>
            <a:r>
              <a:rPr lang="el-GR" sz="3200" dirty="0">
                <a:latin typeface="Minion Pro"/>
                <a:cs typeface="Minion Pro"/>
              </a:rPr>
              <a:t>καὶ ὁ υἱὸς οὓς θέλει ζῳοποιεῖ.</a:t>
            </a:r>
            <a:endParaRPr lang="en-US" sz="3200" dirty="0">
              <a:latin typeface="Minion Pro"/>
              <a:cs typeface="Minion Pro"/>
            </a:endParaRPr>
          </a:p>
        </p:txBody>
      </p:sp>
      <p:graphicFrame>
        <p:nvGraphicFramePr>
          <p:cNvPr id="16498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08138"/>
              </p:ext>
            </p:extLst>
          </p:nvPr>
        </p:nvGraphicFramePr>
        <p:xfrm>
          <a:off x="250828" y="2571750"/>
          <a:ext cx="8702675" cy="242309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ἐγείρει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ἐγείρω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levanta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τοὺς νεκροὺς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νεκρός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los muertos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ζῳοποιεῖ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ζῳοποιέω</a:t>
                      </a: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dio vida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οὓς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niaGreek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ὅς, ἣ, ὃ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los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que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99" name="Text Box 115"/>
          <p:cNvSpPr txBox="1">
            <a:spLocks noChangeArrowheads="1"/>
          </p:cNvSpPr>
          <p:nvPr/>
        </p:nvSpPr>
        <p:spPr bwMode="auto">
          <a:xfrm>
            <a:off x="251520" y="1563638"/>
            <a:ext cx="8496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400" dirty="0">
                <a:cs typeface="+mn-cs"/>
              </a:rPr>
              <a:t>Porque así como El Padre levanta a los muertos y les da vida, así también El Hijo a los que quiere da vida.</a:t>
            </a:r>
          </a:p>
        </p:txBody>
      </p:sp>
    </p:spTree>
    <p:extLst>
      <p:ext uri="{BB962C8B-B14F-4D97-AF65-F5344CB8AC3E}">
        <p14:creationId xmlns:p14="http://schemas.microsoft.com/office/powerpoint/2010/main" val="152626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4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8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35806"/>
              </p:ext>
            </p:extLst>
          </p:nvPr>
        </p:nvGraphicFramePr>
        <p:xfrm>
          <a:off x="179391" y="573881"/>
          <a:ext cx="8785225" cy="1712111"/>
        </p:xfrm>
        <a:graphic>
          <a:graphicData uri="http://schemas.openxmlformats.org/drawingml/2006/table">
            <a:tbl>
              <a:tblPr/>
              <a:tblGrid>
                <a:gridCol w="1223962"/>
                <a:gridCol w="1728788"/>
                <a:gridCol w="1727200"/>
                <a:gridCol w="1728787"/>
                <a:gridCol w="2376488"/>
              </a:tblGrid>
              <a:tr h="388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Masc.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Fem.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Neut.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Gen.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wn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de unos a otros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Dat.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a/para unos a otros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Acus.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aj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avllh,l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unos a otros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29" name="Text Box 157"/>
          <p:cNvSpPr txBox="1">
            <a:spLocks noChangeArrowheads="1"/>
          </p:cNvSpPr>
          <p:nvPr/>
        </p:nvSpPr>
        <p:spPr bwMode="auto">
          <a:xfrm>
            <a:off x="323850" y="-20538"/>
            <a:ext cx="84963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2800" dirty="0">
                <a:cs typeface="+mn-cs"/>
              </a:rPr>
              <a:t>El pronombre reciprico </a:t>
            </a:r>
            <a:r>
              <a:rPr lang="es-MX" sz="3200" dirty="0">
                <a:latin typeface="Bwgrkn"/>
                <a:cs typeface="Bwgrkn"/>
              </a:rPr>
              <a:t>avllh,lwn</a:t>
            </a:r>
            <a:r>
              <a:rPr lang="es-MX" sz="2800" dirty="0">
                <a:cs typeface="+mn-cs"/>
              </a:rPr>
              <a:t>, </a:t>
            </a:r>
            <a:r>
              <a:rPr lang="es-MX" sz="2800" i="1" dirty="0">
                <a:cs typeface="+mn-cs"/>
              </a:rPr>
              <a:t>de unos a otros</a:t>
            </a:r>
            <a:r>
              <a:rPr lang="es-MX" sz="2800" dirty="0" smtClean="0">
                <a:cs typeface="+mn-cs"/>
              </a:rPr>
              <a:t>.</a:t>
            </a:r>
            <a:endParaRPr lang="es-MX" sz="2800" dirty="0">
              <a:latin typeface="Bwgrkl" charset="0"/>
              <a:cs typeface="+mn-cs"/>
            </a:endParaRPr>
          </a:p>
        </p:txBody>
      </p:sp>
      <p:sp>
        <p:nvSpPr>
          <p:cNvPr id="3230" name="Text Box 158"/>
          <p:cNvSpPr txBox="1">
            <a:spLocks noChangeArrowheads="1"/>
          </p:cNvSpPr>
          <p:nvPr/>
        </p:nvSpPr>
        <p:spPr bwMode="auto">
          <a:xfrm>
            <a:off x="755650" y="2283718"/>
            <a:ext cx="34559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dirty="0" err="1">
                <a:latin typeface="Bwgrkn"/>
                <a:cs typeface="Bwgrkn"/>
              </a:rPr>
              <a:t>ble,pousin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b="1" u="sng" dirty="0" err="1">
                <a:latin typeface="Bwgrkn"/>
                <a:cs typeface="Bwgrkn"/>
              </a:rPr>
              <a:t>avllh,louj</a:t>
            </a:r>
            <a:endParaRPr lang="es-PE" b="1" u="sng" dirty="0">
              <a:latin typeface="Bwgrkn"/>
              <a:cs typeface="Bwgrkn"/>
            </a:endParaRPr>
          </a:p>
        </p:txBody>
      </p:sp>
      <p:sp>
        <p:nvSpPr>
          <p:cNvPr id="3231" name="Text Box 159"/>
          <p:cNvSpPr txBox="1">
            <a:spLocks noChangeArrowheads="1"/>
          </p:cNvSpPr>
          <p:nvPr/>
        </p:nvSpPr>
        <p:spPr bwMode="auto">
          <a:xfrm>
            <a:off x="4356100" y="2338486"/>
            <a:ext cx="4787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dirty="0">
                <a:cs typeface="+mn-cs"/>
              </a:rPr>
              <a:t>(Ellos) se ven </a:t>
            </a:r>
            <a:r>
              <a:rPr lang="es-ES" sz="2800" u="sng" dirty="0">
                <a:cs typeface="+mn-cs"/>
              </a:rPr>
              <a:t>unos a otros</a:t>
            </a:r>
            <a:endParaRPr lang="es-PE" sz="2800" u="sng" dirty="0">
              <a:cs typeface="+mn-cs"/>
            </a:endParaRPr>
          </a:p>
        </p:txBody>
      </p:sp>
      <p:sp>
        <p:nvSpPr>
          <p:cNvPr id="3232" name="Text Box 160"/>
          <p:cNvSpPr txBox="1">
            <a:spLocks noChangeArrowheads="1"/>
          </p:cNvSpPr>
          <p:nvPr/>
        </p:nvSpPr>
        <p:spPr bwMode="auto">
          <a:xfrm>
            <a:off x="468313" y="2913668"/>
            <a:ext cx="8280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dirty="0">
                <a:cs typeface="+mn-cs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e;legon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ou</a:t>
            </a:r>
            <a:r>
              <a:rPr lang="es-ES" sz="3200" dirty="0">
                <a:latin typeface="Bwgrkn"/>
                <a:cs typeface="Bwgrkn"/>
              </a:rPr>
              <a:t>=n </a:t>
            </a:r>
            <a:r>
              <a:rPr lang="es-ES" sz="3200" dirty="0" err="1">
                <a:latin typeface="Bwgrkn"/>
                <a:cs typeface="Bwgrkn"/>
              </a:rPr>
              <a:t>oi</a:t>
            </a:r>
            <a:r>
              <a:rPr lang="es-ES" sz="3200" dirty="0">
                <a:latin typeface="Bwgrkn"/>
                <a:cs typeface="Bwgrkn"/>
              </a:rPr>
              <a:t>` </a:t>
            </a:r>
            <a:r>
              <a:rPr lang="es-ES" sz="3200" dirty="0" err="1">
                <a:latin typeface="Bwgrkn"/>
                <a:cs typeface="Bwgrkn"/>
              </a:rPr>
              <a:t>maqhtai</a:t>
            </a:r>
            <a:r>
              <a:rPr lang="es-ES" sz="3200" dirty="0">
                <a:latin typeface="Bwgrkn"/>
                <a:cs typeface="Bwgrkn"/>
              </a:rPr>
              <a:t>. </a:t>
            </a:r>
            <a:r>
              <a:rPr lang="es-ES" sz="3200" dirty="0" err="1">
                <a:latin typeface="Bwgrkn"/>
                <a:cs typeface="Bwgrkn"/>
              </a:rPr>
              <a:t>pro.j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b="1" u="sng" dirty="0" err="1">
                <a:latin typeface="Bwgrkn"/>
                <a:cs typeface="Bwgrkn"/>
              </a:rPr>
              <a:t>avllh,louj</a:t>
            </a:r>
            <a:r>
              <a:rPr lang="es-ES" sz="3200" dirty="0">
                <a:latin typeface="Bwgrkn"/>
                <a:cs typeface="Bwgrkn"/>
              </a:rPr>
              <a:t>\</a:t>
            </a:r>
            <a:r>
              <a:rPr lang="en-US" dirty="0">
                <a:latin typeface="Bwgrkn"/>
                <a:cs typeface="Bwgrkn"/>
              </a:rPr>
              <a:t> </a:t>
            </a:r>
            <a:endParaRPr lang="es-PE" dirty="0">
              <a:latin typeface="Bwgrkn"/>
              <a:cs typeface="Bwgrkn"/>
            </a:endParaRPr>
          </a:p>
        </p:txBody>
      </p:sp>
      <p:sp>
        <p:nvSpPr>
          <p:cNvPr id="3233" name="Text Box 161"/>
          <p:cNvSpPr txBox="1">
            <a:spLocks noChangeArrowheads="1"/>
          </p:cNvSpPr>
          <p:nvPr/>
        </p:nvSpPr>
        <p:spPr bwMode="auto">
          <a:xfrm>
            <a:off x="468313" y="3416682"/>
            <a:ext cx="828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dirty="0">
                <a:cs typeface="+mn-cs"/>
              </a:rPr>
              <a:t>pues decían los discípulos </a:t>
            </a:r>
            <a:r>
              <a:rPr lang="es-MX" sz="2800" u="sng" dirty="0">
                <a:cs typeface="+mn-cs"/>
              </a:rPr>
              <a:t>unos a otros</a:t>
            </a:r>
            <a:r>
              <a:rPr lang="es-MX" sz="2800" dirty="0">
                <a:cs typeface="+mn-cs"/>
              </a:rPr>
              <a:t>:</a:t>
            </a:r>
            <a:r>
              <a:rPr lang="es-MX" dirty="0">
                <a:cs typeface="+mn-cs"/>
              </a:rPr>
              <a:t> </a:t>
            </a:r>
            <a:endParaRPr lang="es-PE" dirty="0">
              <a:cs typeface="+mn-cs"/>
            </a:endParaRPr>
          </a:p>
        </p:txBody>
      </p:sp>
      <p:sp>
        <p:nvSpPr>
          <p:cNvPr id="3234" name="Text Box 162"/>
          <p:cNvSpPr txBox="1">
            <a:spLocks noChangeArrowheads="1"/>
          </p:cNvSpPr>
          <p:nvPr/>
        </p:nvSpPr>
        <p:spPr bwMode="auto">
          <a:xfrm>
            <a:off x="468316" y="3939902"/>
            <a:ext cx="813593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dirty="0" err="1">
                <a:latin typeface="Bwgrkn"/>
                <a:cs typeface="Bwgrkn"/>
              </a:rPr>
              <a:t>mh</a:t>
            </a:r>
            <a:r>
              <a:rPr lang="es-ES" sz="3200" dirty="0">
                <a:latin typeface="Bwgrkn"/>
                <a:cs typeface="Bwgrkn"/>
              </a:rPr>
              <a:t>. </a:t>
            </a:r>
            <a:r>
              <a:rPr lang="es-ES" sz="3200" dirty="0" err="1">
                <a:latin typeface="Bwgrkn"/>
                <a:cs typeface="Bwgrkn"/>
              </a:rPr>
              <a:t>goggu,zete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metV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b="1" u="sng" dirty="0" err="1">
                <a:latin typeface="Bwgrkn"/>
                <a:cs typeface="Bwgrkn"/>
              </a:rPr>
              <a:t>avllh,lwn</a:t>
            </a:r>
            <a:r>
              <a:rPr lang="es-ES" sz="3200" dirty="0" err="1">
                <a:latin typeface="Bwgrkn"/>
                <a:cs typeface="Bwgrkn"/>
              </a:rPr>
              <a:t>Å</a:t>
            </a:r>
            <a:r>
              <a:rPr lang="en-US" dirty="0">
                <a:latin typeface="Bwgrkn"/>
                <a:cs typeface="Bwgrkn"/>
              </a:rPr>
              <a:t> </a:t>
            </a:r>
            <a:endParaRPr lang="es-PE" dirty="0">
              <a:latin typeface="Bwgrkn"/>
              <a:cs typeface="Bwgrkn"/>
            </a:endParaRPr>
          </a:p>
        </p:txBody>
      </p:sp>
      <p:sp>
        <p:nvSpPr>
          <p:cNvPr id="3235" name="Text Box 163"/>
          <p:cNvSpPr txBox="1">
            <a:spLocks noChangeArrowheads="1"/>
          </p:cNvSpPr>
          <p:nvPr/>
        </p:nvSpPr>
        <p:spPr bwMode="auto">
          <a:xfrm>
            <a:off x="468313" y="4425603"/>
            <a:ext cx="828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>
                <a:cs typeface="+mn-cs"/>
              </a:rPr>
              <a:t>no murmuren con </a:t>
            </a:r>
            <a:r>
              <a:rPr lang="es-MX" sz="2800" u="sng">
                <a:cs typeface="+mn-cs"/>
              </a:rPr>
              <a:t>unos y otros</a:t>
            </a:r>
            <a:r>
              <a:rPr lang="es-MX" sz="2800">
                <a:cs typeface="+mn-cs"/>
              </a:rPr>
              <a:t>.</a:t>
            </a:r>
            <a:r>
              <a:rPr lang="en-US" sz="2800">
                <a:cs typeface="+mn-cs"/>
              </a:rPr>
              <a:t> </a:t>
            </a:r>
            <a:endParaRPr lang="es-PE" sz="2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96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83" name="Group 487"/>
          <p:cNvGraphicFramePr>
            <a:graphicFrameLocks noGrp="1"/>
          </p:cNvGraphicFramePr>
          <p:nvPr/>
        </p:nvGraphicFramePr>
        <p:xfrm>
          <a:off x="250828" y="1329929"/>
          <a:ext cx="8640763" cy="2183300"/>
        </p:xfrm>
        <a:graphic>
          <a:graphicData uri="http://schemas.openxmlformats.org/drawingml/2006/table">
            <a:tbl>
              <a:tblPr/>
              <a:tblGrid>
                <a:gridCol w="647700"/>
                <a:gridCol w="1368425"/>
                <a:gridCol w="1439863"/>
                <a:gridCol w="1223962"/>
                <a:gridCol w="1296988"/>
                <a:gridCol w="1368425"/>
                <a:gridCol w="1295400"/>
              </a:tblGrid>
              <a:tr h="3429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Masc.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Fem.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Traduc.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Masc.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Fem.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Traduc.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Gen.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evmaut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evmaut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h/j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 mi mismo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 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w/n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 nosotros mismos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Dat.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evmaut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w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|/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evmaut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h/|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a/para mi mismo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 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pt-BR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a/para nosotros mismos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Acus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evmaut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o,n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evmaut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h,n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 mismo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ou/j  </a:t>
                      </a: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e`aut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a,j</a:t>
                      </a:r>
                      <a:endParaRPr kumimoji="0" lang="pt-BR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nosotros</a:t>
                      </a: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pt-B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mismos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84" name="Text Box 488"/>
          <p:cNvSpPr txBox="1">
            <a:spLocks noChangeArrowheads="1"/>
          </p:cNvSpPr>
          <p:nvPr/>
        </p:nvSpPr>
        <p:spPr bwMode="auto">
          <a:xfrm>
            <a:off x="179391" y="195262"/>
            <a:ext cx="8785225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PE" sz="2800" dirty="0">
                <a:cs typeface="+mn-cs"/>
              </a:rPr>
              <a:t>El pronombre reflexivo de la 1ª persona </a:t>
            </a:r>
            <a:endParaRPr lang="es-PE" sz="1400" dirty="0"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r>
              <a:rPr lang="es-PE" sz="2800" dirty="0">
                <a:cs typeface="+mn-cs"/>
              </a:rPr>
              <a:t>(</a:t>
            </a:r>
            <a:r>
              <a:rPr lang="es-PE" sz="3200" dirty="0">
                <a:latin typeface="Bwgrkn"/>
                <a:cs typeface="Bwgrkn"/>
              </a:rPr>
              <a:t>evmautou/( h/j</a:t>
            </a:r>
            <a:r>
              <a:rPr lang="es-PE" sz="2800" dirty="0">
                <a:cs typeface="+mn-cs"/>
              </a:rPr>
              <a:t>: </a:t>
            </a:r>
            <a:r>
              <a:rPr lang="es-PE" sz="2800" i="1" dirty="0">
                <a:cs typeface="+mn-cs"/>
              </a:rPr>
              <a:t>de mi mismo</a:t>
            </a:r>
            <a:r>
              <a:rPr lang="es-PE" sz="2800" dirty="0">
                <a:cs typeface="+mn-cs"/>
              </a:rPr>
              <a:t>):</a:t>
            </a:r>
            <a:r>
              <a:rPr lang="en-US" dirty="0">
                <a:cs typeface="+mn-cs"/>
              </a:rPr>
              <a:t> </a:t>
            </a:r>
            <a:endParaRPr lang="es-PE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4857</Words>
  <Application>Microsoft Macintosh PowerPoint</Application>
  <PresentationFormat>On-screen Show (16:9)</PresentationFormat>
  <Paragraphs>1287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OWNERCOMP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OWNERCOMP</dc:creator>
  <cp:lastModifiedBy>Jonathan &amp; Angela Stone</cp:lastModifiedBy>
  <cp:revision>40</cp:revision>
  <dcterms:created xsi:type="dcterms:W3CDTF">2006-05-06T18:03:46Z</dcterms:created>
  <dcterms:modified xsi:type="dcterms:W3CDTF">2014-04-30T17:48:24Z</dcterms:modified>
</cp:coreProperties>
</file>